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6"/>
  </p:notesMasterIdLst>
  <p:sldIdLst>
    <p:sldId id="386" r:id="rId2"/>
    <p:sldId id="389" r:id="rId3"/>
    <p:sldId id="921" r:id="rId4"/>
    <p:sldId id="922" r:id="rId5"/>
    <p:sldId id="923" r:id="rId6"/>
    <p:sldId id="393" r:id="rId7"/>
    <p:sldId id="924" r:id="rId8"/>
    <p:sldId id="925" r:id="rId9"/>
    <p:sldId id="367" r:id="rId10"/>
    <p:sldId id="926" r:id="rId11"/>
    <p:sldId id="927" r:id="rId12"/>
    <p:sldId id="928" r:id="rId13"/>
    <p:sldId id="929" r:id="rId14"/>
    <p:sldId id="402" r:id="rId15"/>
    <p:sldId id="930" r:id="rId16"/>
    <p:sldId id="390" r:id="rId17"/>
    <p:sldId id="391" r:id="rId18"/>
    <p:sldId id="392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4" r:id="rId28"/>
    <p:sldId id="405" r:id="rId29"/>
    <p:sldId id="406" r:id="rId30"/>
    <p:sldId id="407" r:id="rId31"/>
    <p:sldId id="408" r:id="rId32"/>
    <p:sldId id="409" r:id="rId33"/>
    <p:sldId id="888" r:id="rId34"/>
    <p:sldId id="889" r:id="rId35"/>
    <p:sldId id="890" r:id="rId36"/>
    <p:sldId id="410" r:id="rId37"/>
    <p:sldId id="411" r:id="rId38"/>
    <p:sldId id="412" r:id="rId39"/>
    <p:sldId id="442" r:id="rId40"/>
    <p:sldId id="443" r:id="rId41"/>
    <p:sldId id="891" r:id="rId42"/>
    <p:sldId id="444" r:id="rId43"/>
    <p:sldId id="892" r:id="rId44"/>
    <p:sldId id="893" r:id="rId45"/>
    <p:sldId id="445" r:id="rId46"/>
    <p:sldId id="446" r:id="rId47"/>
    <p:sldId id="895" r:id="rId48"/>
    <p:sldId id="896" r:id="rId49"/>
    <p:sldId id="447" r:id="rId50"/>
    <p:sldId id="448" r:id="rId51"/>
    <p:sldId id="897" r:id="rId52"/>
    <p:sldId id="898" r:id="rId53"/>
    <p:sldId id="899" r:id="rId54"/>
    <p:sldId id="900" r:id="rId55"/>
    <p:sldId id="449" r:id="rId56"/>
    <p:sldId id="450" r:id="rId57"/>
    <p:sldId id="451" r:id="rId58"/>
    <p:sldId id="452" r:id="rId59"/>
    <p:sldId id="901" r:id="rId60"/>
    <p:sldId id="902" r:id="rId61"/>
    <p:sldId id="453" r:id="rId62"/>
    <p:sldId id="454" r:id="rId63"/>
    <p:sldId id="458" r:id="rId64"/>
    <p:sldId id="459" r:id="rId65"/>
    <p:sldId id="455" r:id="rId66"/>
    <p:sldId id="456" r:id="rId67"/>
    <p:sldId id="464" r:id="rId68"/>
    <p:sldId id="465" r:id="rId69"/>
    <p:sldId id="466" r:id="rId70"/>
    <p:sldId id="467" r:id="rId71"/>
    <p:sldId id="478" r:id="rId72"/>
    <p:sldId id="908" r:id="rId73"/>
    <p:sldId id="909" r:id="rId74"/>
    <p:sldId id="911" r:id="rId75"/>
    <p:sldId id="912" r:id="rId76"/>
    <p:sldId id="483" r:id="rId77"/>
    <p:sldId id="913" r:id="rId78"/>
    <p:sldId id="914" r:id="rId79"/>
    <p:sldId id="916" r:id="rId80"/>
    <p:sldId id="917" r:id="rId81"/>
    <p:sldId id="484" r:id="rId82"/>
    <p:sldId id="499" r:id="rId83"/>
    <p:sldId id="500" r:id="rId84"/>
    <p:sldId id="918" r:id="rId85"/>
    <p:sldId id="501" r:id="rId86"/>
    <p:sldId id="502" r:id="rId87"/>
    <p:sldId id="503" r:id="rId88"/>
    <p:sldId id="504" r:id="rId89"/>
    <p:sldId id="505" r:id="rId90"/>
    <p:sldId id="506" r:id="rId91"/>
    <p:sldId id="507" r:id="rId92"/>
    <p:sldId id="508" r:id="rId93"/>
    <p:sldId id="509" r:id="rId94"/>
    <p:sldId id="511" r:id="rId95"/>
    <p:sldId id="512" r:id="rId96"/>
    <p:sldId id="515" r:id="rId97"/>
    <p:sldId id="517" r:id="rId98"/>
    <p:sldId id="518" r:id="rId99"/>
    <p:sldId id="519" r:id="rId100"/>
    <p:sldId id="520" r:id="rId101"/>
    <p:sldId id="919" r:id="rId102"/>
    <p:sldId id="522" r:id="rId103"/>
    <p:sldId id="523" r:id="rId104"/>
    <p:sldId id="903" r:id="rId105"/>
    <p:sldId id="524" r:id="rId106"/>
    <p:sldId id="904" r:id="rId107"/>
    <p:sldId id="905" r:id="rId108"/>
    <p:sldId id="906" r:id="rId109"/>
    <p:sldId id="527" r:id="rId110"/>
    <p:sldId id="528" r:id="rId111"/>
    <p:sldId id="529" r:id="rId112"/>
    <p:sldId id="530" r:id="rId113"/>
    <p:sldId id="531" r:id="rId114"/>
    <p:sldId id="920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0633" autoAdjust="0"/>
  </p:normalViewPr>
  <p:slideViewPr>
    <p:cSldViewPr snapToGrid="0">
      <p:cViewPr varScale="1">
        <p:scale>
          <a:sx n="97" d="100"/>
          <a:sy n="97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15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15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0D7324-D896-45D2-88D0-E9F05FC398B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F1DCFBC-622C-419C-BD2D-673BAA2805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</a:t>
          </a:r>
          <a:r>
            <a:rPr lang="en-US" b="1" dirty="0"/>
            <a:t>input/output devices </a:t>
          </a:r>
          <a:r>
            <a:rPr lang="en-US" dirty="0"/>
            <a:t>of a computer include things like its keyboard, mouse, video display, and network card, as well as other more optional devices, like a scanner, Wi-Fi interface, video camera, USB ports, etc. </a:t>
          </a:r>
        </a:p>
      </dgm:t>
    </dgm:pt>
    <dgm:pt modelId="{9007D2F0-F1F9-4954-AF17-1804EF75D597}" type="parTrans" cxnId="{50F5642C-51F5-4037-9389-E30B98C9B75B}">
      <dgm:prSet/>
      <dgm:spPr/>
      <dgm:t>
        <a:bodyPr/>
        <a:lstStyle/>
        <a:p>
          <a:endParaRPr lang="en-US"/>
        </a:p>
      </dgm:t>
    </dgm:pt>
    <dgm:pt modelId="{3A4B16E3-DB3D-4971-81E7-B06ECFA81537}" type="sibTrans" cxnId="{50F5642C-51F5-4037-9389-E30B98C9B75B}">
      <dgm:prSet/>
      <dgm:spPr/>
      <dgm:t>
        <a:bodyPr/>
        <a:lstStyle/>
        <a:p>
          <a:endParaRPr lang="en-US"/>
        </a:p>
      </dgm:t>
    </dgm:pt>
    <dgm:pt modelId="{F35340E4-EF15-4374-8086-9EE8EC9C53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Each such device is represented in an operating system using a </a:t>
          </a:r>
          <a:r>
            <a:rPr lang="en-US" b="1"/>
            <a:t>device driver, </a:t>
          </a:r>
          <a:r>
            <a:rPr lang="en-US"/>
            <a:t>which encapsulates the details of how </a:t>
          </a:r>
          <a:r>
            <a:rPr lang="en-US" b="1"/>
            <a:t>interaction with that device should be done. </a:t>
          </a:r>
        </a:p>
      </dgm:t>
    </dgm:pt>
    <dgm:pt modelId="{2CB7E4A6-69E7-466C-8E7D-F4D32C8D2288}" type="parTrans" cxnId="{4F2A67BE-DAC1-4C7B-A9E5-4481A03E4A86}">
      <dgm:prSet/>
      <dgm:spPr/>
      <dgm:t>
        <a:bodyPr/>
        <a:lstStyle/>
        <a:p>
          <a:endParaRPr lang="en-US"/>
        </a:p>
      </dgm:t>
    </dgm:pt>
    <dgm:pt modelId="{C2016A51-D117-478E-897F-E8CD5230AEA1}" type="sibTrans" cxnId="{4F2A67BE-DAC1-4C7B-A9E5-4481A03E4A86}">
      <dgm:prSet/>
      <dgm:spPr/>
      <dgm:t>
        <a:bodyPr/>
        <a:lstStyle/>
        <a:p>
          <a:endParaRPr lang="en-US"/>
        </a:p>
      </dgm:t>
    </dgm:pt>
    <dgm:pt modelId="{5A1D3CC1-25CC-4E54-B1F0-78D600694DD1}" type="pres">
      <dgm:prSet presAssocID="{FB0D7324-D896-45D2-88D0-E9F05FC398B3}" presName="root" presStyleCnt="0">
        <dgm:presLayoutVars>
          <dgm:dir/>
          <dgm:resizeHandles val="exact"/>
        </dgm:presLayoutVars>
      </dgm:prSet>
      <dgm:spPr/>
    </dgm:pt>
    <dgm:pt modelId="{2BCF846A-152B-4977-8D28-6823C5779D21}" type="pres">
      <dgm:prSet presAssocID="{9F1DCFBC-622C-419C-BD2D-673BAA280590}" presName="compNode" presStyleCnt="0"/>
      <dgm:spPr/>
    </dgm:pt>
    <dgm:pt modelId="{A2052AA3-F83B-4FA9-A284-4A552C966088}" type="pres">
      <dgm:prSet presAssocID="{9F1DCFBC-622C-419C-BD2D-673BAA280590}" presName="bgRect" presStyleLbl="bgShp" presStyleIdx="0" presStyleCnt="2"/>
      <dgm:spPr/>
    </dgm:pt>
    <dgm:pt modelId="{ECF60AAC-7400-4314-9714-AABC2688C3A6}" type="pres">
      <dgm:prSet presAssocID="{9F1DCFBC-622C-419C-BD2D-673BAA28059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BBA177D-62A4-4662-98A7-9016A23718D1}" type="pres">
      <dgm:prSet presAssocID="{9F1DCFBC-622C-419C-BD2D-673BAA280590}" presName="spaceRect" presStyleCnt="0"/>
      <dgm:spPr/>
    </dgm:pt>
    <dgm:pt modelId="{4286EE13-92FC-4199-AFEC-75FE011FC7FA}" type="pres">
      <dgm:prSet presAssocID="{9F1DCFBC-622C-419C-BD2D-673BAA280590}" presName="parTx" presStyleLbl="revTx" presStyleIdx="0" presStyleCnt="2" custScaleY="166963">
        <dgm:presLayoutVars>
          <dgm:chMax val="0"/>
          <dgm:chPref val="0"/>
        </dgm:presLayoutVars>
      </dgm:prSet>
      <dgm:spPr/>
    </dgm:pt>
    <dgm:pt modelId="{2F69FEC1-1AA4-41DF-BE5F-D7684C33CC7D}" type="pres">
      <dgm:prSet presAssocID="{3A4B16E3-DB3D-4971-81E7-B06ECFA81537}" presName="sibTrans" presStyleCnt="0"/>
      <dgm:spPr/>
    </dgm:pt>
    <dgm:pt modelId="{B1976F46-4B9D-430D-B301-E59D9DF2A6EA}" type="pres">
      <dgm:prSet presAssocID="{F35340E4-EF15-4374-8086-9EE8EC9C5341}" presName="compNode" presStyleCnt="0"/>
      <dgm:spPr/>
    </dgm:pt>
    <dgm:pt modelId="{9608CFEC-ED4D-4670-933F-A426524E8876}" type="pres">
      <dgm:prSet presAssocID="{F35340E4-EF15-4374-8086-9EE8EC9C5341}" presName="bgRect" presStyleLbl="bgShp" presStyleIdx="1" presStyleCnt="2"/>
      <dgm:spPr/>
    </dgm:pt>
    <dgm:pt modelId="{00D92E83-66AB-4137-AEC8-8123D48C155A}" type="pres">
      <dgm:prSet presAssocID="{F35340E4-EF15-4374-8086-9EE8EC9C534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0BEFB7B-05F3-4A03-B5BE-AB9DF2227593}" type="pres">
      <dgm:prSet presAssocID="{F35340E4-EF15-4374-8086-9EE8EC9C5341}" presName="spaceRect" presStyleCnt="0"/>
      <dgm:spPr/>
    </dgm:pt>
    <dgm:pt modelId="{9603D50D-9575-4691-AF3E-CFEDEA81FEBF}" type="pres">
      <dgm:prSet presAssocID="{F35340E4-EF15-4374-8086-9EE8EC9C534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0F5642C-51F5-4037-9389-E30B98C9B75B}" srcId="{FB0D7324-D896-45D2-88D0-E9F05FC398B3}" destId="{9F1DCFBC-622C-419C-BD2D-673BAA280590}" srcOrd="0" destOrd="0" parTransId="{9007D2F0-F1F9-4954-AF17-1804EF75D597}" sibTransId="{3A4B16E3-DB3D-4971-81E7-B06ECFA81537}"/>
    <dgm:cxn modelId="{8DF86966-9FD9-4039-B3E3-686C83C4FA7E}" type="presOf" srcId="{F35340E4-EF15-4374-8086-9EE8EC9C5341}" destId="{9603D50D-9575-4691-AF3E-CFEDEA81FEBF}" srcOrd="0" destOrd="0" presId="urn:microsoft.com/office/officeart/2018/2/layout/IconVerticalSolidList"/>
    <dgm:cxn modelId="{B683F674-D3C0-4256-9BC3-D65F3DD4B696}" type="presOf" srcId="{9F1DCFBC-622C-419C-BD2D-673BAA280590}" destId="{4286EE13-92FC-4199-AFEC-75FE011FC7FA}" srcOrd="0" destOrd="0" presId="urn:microsoft.com/office/officeart/2018/2/layout/IconVerticalSolidList"/>
    <dgm:cxn modelId="{4F2A67BE-DAC1-4C7B-A9E5-4481A03E4A86}" srcId="{FB0D7324-D896-45D2-88D0-E9F05FC398B3}" destId="{F35340E4-EF15-4374-8086-9EE8EC9C5341}" srcOrd="1" destOrd="0" parTransId="{2CB7E4A6-69E7-466C-8E7D-F4D32C8D2288}" sibTransId="{C2016A51-D117-478E-897F-E8CD5230AEA1}"/>
    <dgm:cxn modelId="{6109CAED-91EA-4E28-85C5-43A45A6D397D}" type="presOf" srcId="{FB0D7324-D896-45D2-88D0-E9F05FC398B3}" destId="{5A1D3CC1-25CC-4E54-B1F0-78D600694DD1}" srcOrd="0" destOrd="0" presId="urn:microsoft.com/office/officeart/2018/2/layout/IconVerticalSolidList"/>
    <dgm:cxn modelId="{90658717-95D7-4234-B7DC-1FAFC30B4E66}" type="presParOf" srcId="{5A1D3CC1-25CC-4E54-B1F0-78D600694DD1}" destId="{2BCF846A-152B-4977-8D28-6823C5779D21}" srcOrd="0" destOrd="0" presId="urn:microsoft.com/office/officeart/2018/2/layout/IconVerticalSolidList"/>
    <dgm:cxn modelId="{CECCE9E6-5218-4223-9FA8-0E04C5195042}" type="presParOf" srcId="{2BCF846A-152B-4977-8D28-6823C5779D21}" destId="{A2052AA3-F83B-4FA9-A284-4A552C966088}" srcOrd="0" destOrd="0" presId="urn:microsoft.com/office/officeart/2018/2/layout/IconVerticalSolidList"/>
    <dgm:cxn modelId="{87E050F1-8502-4ABD-B097-9A5203E807B5}" type="presParOf" srcId="{2BCF846A-152B-4977-8D28-6823C5779D21}" destId="{ECF60AAC-7400-4314-9714-AABC2688C3A6}" srcOrd="1" destOrd="0" presId="urn:microsoft.com/office/officeart/2018/2/layout/IconVerticalSolidList"/>
    <dgm:cxn modelId="{9E3FD066-F0A7-4DE7-AE56-F5950B9424BD}" type="presParOf" srcId="{2BCF846A-152B-4977-8D28-6823C5779D21}" destId="{4BBA177D-62A4-4662-98A7-9016A23718D1}" srcOrd="2" destOrd="0" presId="urn:microsoft.com/office/officeart/2018/2/layout/IconVerticalSolidList"/>
    <dgm:cxn modelId="{E3D1CE4A-FAEB-414D-A24C-473B5752E4F7}" type="presParOf" srcId="{2BCF846A-152B-4977-8D28-6823C5779D21}" destId="{4286EE13-92FC-4199-AFEC-75FE011FC7FA}" srcOrd="3" destOrd="0" presId="urn:microsoft.com/office/officeart/2018/2/layout/IconVerticalSolidList"/>
    <dgm:cxn modelId="{87302296-1544-4643-B67C-66FD8966F52A}" type="presParOf" srcId="{5A1D3CC1-25CC-4E54-B1F0-78D600694DD1}" destId="{2F69FEC1-1AA4-41DF-BE5F-D7684C33CC7D}" srcOrd="1" destOrd="0" presId="urn:microsoft.com/office/officeart/2018/2/layout/IconVerticalSolidList"/>
    <dgm:cxn modelId="{EB70CEEA-7F47-4221-A576-DCE3E17FEF1C}" type="presParOf" srcId="{5A1D3CC1-25CC-4E54-B1F0-78D600694DD1}" destId="{B1976F46-4B9D-430D-B301-E59D9DF2A6EA}" srcOrd="2" destOrd="0" presId="urn:microsoft.com/office/officeart/2018/2/layout/IconVerticalSolidList"/>
    <dgm:cxn modelId="{23F0CCD8-8DB2-4F73-A56C-0FC0BE8BA46A}" type="presParOf" srcId="{B1976F46-4B9D-430D-B301-E59D9DF2A6EA}" destId="{9608CFEC-ED4D-4670-933F-A426524E8876}" srcOrd="0" destOrd="0" presId="urn:microsoft.com/office/officeart/2018/2/layout/IconVerticalSolidList"/>
    <dgm:cxn modelId="{CAD867EF-0F5C-42A1-A633-2E1790802C34}" type="presParOf" srcId="{B1976F46-4B9D-430D-B301-E59D9DF2A6EA}" destId="{00D92E83-66AB-4137-AEC8-8123D48C155A}" srcOrd="1" destOrd="0" presId="urn:microsoft.com/office/officeart/2018/2/layout/IconVerticalSolidList"/>
    <dgm:cxn modelId="{D426CCD2-00DB-4CDF-927A-403A0A8B34EF}" type="presParOf" srcId="{B1976F46-4B9D-430D-B301-E59D9DF2A6EA}" destId="{30BEFB7B-05F3-4A03-B5BE-AB9DF2227593}" srcOrd="2" destOrd="0" presId="urn:microsoft.com/office/officeart/2018/2/layout/IconVerticalSolidList"/>
    <dgm:cxn modelId="{C88F195A-70FC-4E10-A078-67359202A651}" type="presParOf" srcId="{B1976F46-4B9D-430D-B301-E59D9DF2A6EA}" destId="{9603D50D-9575-4691-AF3E-CFEDEA81FE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E1AE0B-3EAA-40D0-9F9F-D6E8C064A73C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C485D44-1598-433A-BA70-3EBD02D5AD68}">
      <dgm:prSet/>
      <dgm:spPr/>
      <dgm:t>
        <a:bodyPr/>
        <a:lstStyle/>
        <a:p>
          <a:r>
            <a:rPr lang="en-US" dirty="0"/>
            <a:t>Operating systems divide the address space into </a:t>
          </a:r>
          <a:r>
            <a:rPr lang="en-US" b="1" dirty="0"/>
            <a:t>two</a:t>
          </a:r>
          <a:r>
            <a:rPr lang="en-US" dirty="0"/>
            <a:t> broad regions: </a:t>
          </a:r>
        </a:p>
      </dgm:t>
    </dgm:pt>
    <dgm:pt modelId="{27F577A7-FA8C-475D-B901-0D70F3115976}" type="parTrans" cxnId="{1888B3BC-20DE-40F6-B713-3B00FFC24F16}">
      <dgm:prSet/>
      <dgm:spPr/>
      <dgm:t>
        <a:bodyPr/>
        <a:lstStyle/>
        <a:p>
          <a:endParaRPr lang="en-US"/>
        </a:p>
      </dgm:t>
    </dgm:pt>
    <dgm:pt modelId="{F6033347-EDC6-4C88-8C2C-71569B3A07AE}" type="sibTrans" cxnId="{1888B3BC-20DE-40F6-B713-3B00FFC24F16}">
      <dgm:prSet/>
      <dgm:spPr/>
      <dgm:t>
        <a:bodyPr/>
        <a:lstStyle/>
        <a:p>
          <a:endParaRPr lang="en-US"/>
        </a:p>
      </dgm:t>
    </dgm:pt>
    <dgm:pt modelId="{279BB6B9-ACA7-43C4-8B81-4A3C3C05331B}">
      <dgm:prSet/>
      <dgm:spPr/>
      <dgm:t>
        <a:bodyPr/>
        <a:lstStyle/>
        <a:p>
          <a:r>
            <a:rPr lang="en-US" b="1" dirty="0"/>
            <a:t>user space</a:t>
          </a:r>
          <a:r>
            <a:rPr lang="en-US" dirty="0"/>
            <a:t>, where all user-level applications run, and </a:t>
          </a:r>
        </a:p>
      </dgm:t>
    </dgm:pt>
    <dgm:pt modelId="{DA7A1B83-520B-46B8-9F57-069863D01745}" type="parTrans" cxnId="{A0A66B79-7B30-4A09-A77E-EEB1B2CCCCE0}">
      <dgm:prSet/>
      <dgm:spPr/>
      <dgm:t>
        <a:bodyPr/>
        <a:lstStyle/>
        <a:p>
          <a:endParaRPr lang="en-US"/>
        </a:p>
      </dgm:t>
    </dgm:pt>
    <dgm:pt modelId="{311B1F11-1810-4E0C-8FEC-730466013E20}" type="sibTrans" cxnId="{A0A66B79-7B30-4A09-A77E-EEB1B2CCCCE0}">
      <dgm:prSet/>
      <dgm:spPr/>
      <dgm:t>
        <a:bodyPr/>
        <a:lstStyle/>
        <a:p>
          <a:endParaRPr lang="en-US"/>
        </a:p>
      </dgm:t>
    </dgm:pt>
    <dgm:pt modelId="{F79FFC85-B5D0-46C3-9E1D-5363DFE530FA}">
      <dgm:prSet/>
      <dgm:spPr/>
      <dgm:t>
        <a:bodyPr/>
        <a:lstStyle/>
        <a:p>
          <a:r>
            <a:rPr lang="en-US" b="1" dirty="0"/>
            <a:t>kernel space</a:t>
          </a:r>
          <a:r>
            <a:rPr lang="en-US" dirty="0"/>
            <a:t>, which is a special area reserved for </a:t>
          </a:r>
          <a:r>
            <a:rPr lang="en-US" b="1" dirty="0"/>
            <a:t>core operating system </a:t>
          </a:r>
          <a:r>
            <a:rPr lang="en-US" dirty="0"/>
            <a:t>functionality. </a:t>
          </a:r>
        </a:p>
      </dgm:t>
    </dgm:pt>
    <dgm:pt modelId="{AECE2241-67D4-441C-B2F2-B1B7E28A388D}" type="parTrans" cxnId="{21E70214-357A-491F-9799-14CAF8011D55}">
      <dgm:prSet/>
      <dgm:spPr/>
      <dgm:t>
        <a:bodyPr/>
        <a:lstStyle/>
        <a:p>
          <a:endParaRPr lang="en-US"/>
        </a:p>
      </dgm:t>
    </dgm:pt>
    <dgm:pt modelId="{3605E261-6F52-40BC-9FB0-4DD17F5ECD1C}" type="sibTrans" cxnId="{21E70214-357A-491F-9799-14CAF8011D55}">
      <dgm:prSet/>
      <dgm:spPr/>
      <dgm:t>
        <a:bodyPr/>
        <a:lstStyle/>
        <a:p>
          <a:endParaRPr lang="en-US"/>
        </a:p>
      </dgm:t>
    </dgm:pt>
    <dgm:pt modelId="{7373425B-AA90-4FC8-B8F7-F1EEF4EF6F91}">
      <dgm:prSet/>
      <dgm:spPr/>
      <dgm:t>
        <a:bodyPr/>
        <a:lstStyle/>
        <a:p>
          <a:r>
            <a:rPr lang="en-US" dirty="0"/>
            <a:t>Typically, the operating system </a:t>
          </a:r>
          <a:r>
            <a:rPr lang="en-US" b="1" dirty="0"/>
            <a:t>reserves</a:t>
          </a:r>
          <a:r>
            <a:rPr lang="en-US" dirty="0"/>
            <a:t> a set amount of space at the bottom of each process’s address space. </a:t>
          </a:r>
        </a:p>
      </dgm:t>
    </dgm:pt>
    <dgm:pt modelId="{700FB93D-7F85-4E3A-A58A-90D8C0B954EF}" type="parTrans" cxnId="{375FFBC8-D932-4FBD-9683-E867F5ED96B9}">
      <dgm:prSet/>
      <dgm:spPr/>
      <dgm:t>
        <a:bodyPr/>
        <a:lstStyle/>
        <a:p>
          <a:endParaRPr lang="en-US"/>
        </a:p>
      </dgm:t>
    </dgm:pt>
    <dgm:pt modelId="{F292F802-70DF-49AA-9EE9-848463916547}" type="sibTrans" cxnId="{375FFBC8-D932-4FBD-9683-E867F5ED96B9}">
      <dgm:prSet/>
      <dgm:spPr/>
      <dgm:t>
        <a:bodyPr/>
        <a:lstStyle/>
        <a:p>
          <a:endParaRPr lang="en-US"/>
        </a:p>
      </dgm:t>
    </dgm:pt>
    <dgm:pt modelId="{F483143F-F026-48C2-BD28-328888C0DDEB}" type="pres">
      <dgm:prSet presAssocID="{9DE1AE0B-3EAA-40D0-9F9F-D6E8C064A73C}" presName="linear" presStyleCnt="0">
        <dgm:presLayoutVars>
          <dgm:animLvl val="lvl"/>
          <dgm:resizeHandles val="exact"/>
        </dgm:presLayoutVars>
      </dgm:prSet>
      <dgm:spPr/>
    </dgm:pt>
    <dgm:pt modelId="{64FE4B45-2022-4036-A7F7-D5EA7543FCB8}" type="pres">
      <dgm:prSet presAssocID="{BC485D44-1598-433A-BA70-3EBD02D5AD6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3B1CAE-1A5A-4039-8C1C-67C0BF23A31F}" type="pres">
      <dgm:prSet presAssocID="{BC485D44-1598-433A-BA70-3EBD02D5AD68}" presName="childText" presStyleLbl="revTx" presStyleIdx="0" presStyleCnt="1">
        <dgm:presLayoutVars>
          <dgm:bulletEnabled val="1"/>
        </dgm:presLayoutVars>
      </dgm:prSet>
      <dgm:spPr/>
    </dgm:pt>
    <dgm:pt modelId="{A2FDECD8-7DA9-49DE-81B8-D5AB1855C65B}" type="pres">
      <dgm:prSet presAssocID="{7373425B-AA90-4FC8-B8F7-F1EEF4EF6F9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692E602-41C5-4AE6-81C8-E4BEC544E0E9}" type="presOf" srcId="{279BB6B9-ACA7-43C4-8B81-4A3C3C05331B}" destId="{453B1CAE-1A5A-4039-8C1C-67C0BF23A31F}" srcOrd="0" destOrd="0" presId="urn:microsoft.com/office/officeart/2005/8/layout/vList2"/>
    <dgm:cxn modelId="{21E70214-357A-491F-9799-14CAF8011D55}" srcId="{BC485D44-1598-433A-BA70-3EBD02D5AD68}" destId="{F79FFC85-B5D0-46C3-9E1D-5363DFE530FA}" srcOrd="1" destOrd="0" parTransId="{AECE2241-67D4-441C-B2F2-B1B7E28A388D}" sibTransId="{3605E261-6F52-40BC-9FB0-4DD17F5ECD1C}"/>
    <dgm:cxn modelId="{6CE86960-5684-4D81-9CAB-8CD730591B85}" type="presOf" srcId="{F79FFC85-B5D0-46C3-9E1D-5363DFE530FA}" destId="{453B1CAE-1A5A-4039-8C1C-67C0BF23A31F}" srcOrd="0" destOrd="1" presId="urn:microsoft.com/office/officeart/2005/8/layout/vList2"/>
    <dgm:cxn modelId="{E5833656-C61C-425D-9AF5-FF4D1FE93E19}" type="presOf" srcId="{9DE1AE0B-3EAA-40D0-9F9F-D6E8C064A73C}" destId="{F483143F-F026-48C2-BD28-328888C0DDEB}" srcOrd="0" destOrd="0" presId="urn:microsoft.com/office/officeart/2005/8/layout/vList2"/>
    <dgm:cxn modelId="{13C67D77-DCD9-4795-B226-4A52A44B6212}" type="presOf" srcId="{7373425B-AA90-4FC8-B8F7-F1EEF4EF6F91}" destId="{A2FDECD8-7DA9-49DE-81B8-D5AB1855C65B}" srcOrd="0" destOrd="0" presId="urn:microsoft.com/office/officeart/2005/8/layout/vList2"/>
    <dgm:cxn modelId="{A0A66B79-7B30-4A09-A77E-EEB1B2CCCCE0}" srcId="{BC485D44-1598-433A-BA70-3EBD02D5AD68}" destId="{279BB6B9-ACA7-43C4-8B81-4A3C3C05331B}" srcOrd="0" destOrd="0" parTransId="{DA7A1B83-520B-46B8-9F57-069863D01745}" sibTransId="{311B1F11-1810-4E0C-8FEC-730466013E20}"/>
    <dgm:cxn modelId="{3A510395-B4DE-4B5E-B013-BFC07F140F05}" type="presOf" srcId="{BC485D44-1598-433A-BA70-3EBD02D5AD68}" destId="{64FE4B45-2022-4036-A7F7-D5EA7543FCB8}" srcOrd="0" destOrd="0" presId="urn:microsoft.com/office/officeart/2005/8/layout/vList2"/>
    <dgm:cxn modelId="{1888B3BC-20DE-40F6-B713-3B00FFC24F16}" srcId="{9DE1AE0B-3EAA-40D0-9F9F-D6E8C064A73C}" destId="{BC485D44-1598-433A-BA70-3EBD02D5AD68}" srcOrd="0" destOrd="0" parTransId="{27F577A7-FA8C-475D-B901-0D70F3115976}" sibTransId="{F6033347-EDC6-4C88-8C2C-71569B3A07AE}"/>
    <dgm:cxn modelId="{375FFBC8-D932-4FBD-9683-E867F5ED96B9}" srcId="{9DE1AE0B-3EAA-40D0-9F9F-D6E8C064A73C}" destId="{7373425B-AA90-4FC8-B8F7-F1EEF4EF6F91}" srcOrd="1" destOrd="0" parTransId="{700FB93D-7F85-4E3A-A58A-90D8C0B954EF}" sibTransId="{F292F802-70DF-49AA-9EE9-848463916547}"/>
    <dgm:cxn modelId="{D39FB4E4-EAD2-4369-ABB0-180433D6A7ED}" type="presParOf" srcId="{F483143F-F026-48C2-BD28-328888C0DDEB}" destId="{64FE4B45-2022-4036-A7F7-D5EA7543FCB8}" srcOrd="0" destOrd="0" presId="urn:microsoft.com/office/officeart/2005/8/layout/vList2"/>
    <dgm:cxn modelId="{3093C753-46CE-4609-9034-C73C6675F1E2}" type="presParOf" srcId="{F483143F-F026-48C2-BD28-328888C0DDEB}" destId="{453B1CAE-1A5A-4039-8C1C-67C0BF23A31F}" srcOrd="1" destOrd="0" presId="urn:microsoft.com/office/officeart/2005/8/layout/vList2"/>
    <dgm:cxn modelId="{411974B2-BFF0-400A-9F50-B42AB442123B}" type="presParOf" srcId="{F483143F-F026-48C2-BD28-328888C0DDEB}" destId="{A2FDECD8-7DA9-49DE-81B8-D5AB1855C65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EA5949B-B4E2-49F8-A681-C693EEC25991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BC369D2-DF4C-4285-BE48-5BD1DDAFF98A}">
      <dgm:prSet/>
      <dgm:spPr/>
      <dgm:t>
        <a:bodyPr/>
        <a:lstStyle/>
        <a:p>
          <a:r>
            <a:rPr lang="en-US" dirty="0"/>
            <a:t>Modern machines have the ability to go into a powered-off state known as </a:t>
          </a:r>
          <a:r>
            <a:rPr lang="en-US" b="1" dirty="0"/>
            <a:t>hibernation. </a:t>
          </a:r>
          <a:endParaRPr lang="en-US" dirty="0"/>
        </a:p>
      </dgm:t>
    </dgm:pt>
    <dgm:pt modelId="{F8F02081-C26B-4905-8037-502426894979}" type="parTrans" cxnId="{A3F450D4-2133-4572-AE23-F029AEA09E49}">
      <dgm:prSet/>
      <dgm:spPr/>
      <dgm:t>
        <a:bodyPr/>
        <a:lstStyle/>
        <a:p>
          <a:endParaRPr lang="en-US"/>
        </a:p>
      </dgm:t>
    </dgm:pt>
    <dgm:pt modelId="{A3B0F04C-4B04-4E20-94EC-6D15990FC0A6}" type="sibTrans" cxnId="{A3F450D4-2133-4572-AE23-F029AEA09E49}">
      <dgm:prSet/>
      <dgm:spPr/>
      <dgm:t>
        <a:bodyPr/>
        <a:lstStyle/>
        <a:p>
          <a:endParaRPr lang="en-US"/>
        </a:p>
      </dgm:t>
    </dgm:pt>
    <dgm:pt modelId="{5CA72842-68C6-49EF-BF96-A8BC36149743}">
      <dgm:prSet/>
      <dgm:spPr/>
      <dgm:t>
        <a:bodyPr/>
        <a:lstStyle/>
        <a:p>
          <a:r>
            <a:rPr lang="en-US" dirty="0"/>
            <a:t>While going into hibernation, the OS stores </a:t>
          </a:r>
          <a:r>
            <a:rPr lang="en-US" u="sng" dirty="0"/>
            <a:t>the contents of machine’s memory</a:t>
          </a:r>
          <a:r>
            <a:rPr lang="en-US" dirty="0"/>
            <a:t> into a </a:t>
          </a:r>
          <a:r>
            <a:rPr lang="en-US" b="1" dirty="0"/>
            <a:t>hibernation file </a:t>
          </a:r>
          <a:r>
            <a:rPr lang="en-US" dirty="0"/>
            <a:t>(such as </a:t>
          </a:r>
          <a:r>
            <a:rPr lang="en-US" b="1" dirty="0"/>
            <a:t>hiberfil</a:t>
          </a:r>
          <a:r>
            <a:rPr lang="en-US" dirty="0"/>
            <a:t>.</a:t>
          </a:r>
          <a:r>
            <a:rPr lang="en-US" b="1" dirty="0"/>
            <a:t>sys</a:t>
          </a:r>
          <a:r>
            <a:rPr lang="en-US" dirty="0"/>
            <a:t>) on disk so that the state of the computer can be </a:t>
          </a:r>
          <a:r>
            <a:rPr lang="en-US" b="1" dirty="0"/>
            <a:t>quickly restored </a:t>
          </a:r>
          <a:r>
            <a:rPr lang="en-US" dirty="0"/>
            <a:t>when the </a:t>
          </a:r>
          <a:r>
            <a:rPr lang="en-US" b="1" dirty="0"/>
            <a:t>system is powered back on. </a:t>
          </a:r>
        </a:p>
      </dgm:t>
    </dgm:pt>
    <dgm:pt modelId="{88467DF0-DED5-4FA1-90A6-5E54FF51222F}" type="parTrans" cxnId="{1AD6E786-AE97-4194-A7AB-95CA5F4BCA38}">
      <dgm:prSet/>
      <dgm:spPr/>
      <dgm:t>
        <a:bodyPr/>
        <a:lstStyle/>
        <a:p>
          <a:endParaRPr lang="en-US"/>
        </a:p>
      </dgm:t>
    </dgm:pt>
    <dgm:pt modelId="{E9391994-5346-491B-A475-F722C0567F80}" type="sibTrans" cxnId="{1AD6E786-AE97-4194-A7AB-95CA5F4BCA38}">
      <dgm:prSet/>
      <dgm:spPr/>
      <dgm:t>
        <a:bodyPr/>
        <a:lstStyle/>
        <a:p>
          <a:endParaRPr lang="en-US"/>
        </a:p>
      </dgm:t>
    </dgm:pt>
    <dgm:pt modelId="{31F9677C-0D59-4500-8A95-9CAEEDA4B854}">
      <dgm:prSet/>
      <dgm:spPr/>
      <dgm:t>
        <a:bodyPr/>
        <a:lstStyle/>
        <a:p>
          <a:r>
            <a:rPr lang="en-US" dirty="0"/>
            <a:t>But… without additional </a:t>
          </a:r>
          <a:r>
            <a:rPr lang="en-US" b="1" dirty="0"/>
            <a:t>security precautions</a:t>
          </a:r>
          <a:r>
            <a:rPr lang="en-US" dirty="0"/>
            <a:t>, </a:t>
          </a:r>
          <a:r>
            <a:rPr lang="en-US" b="1" dirty="0"/>
            <a:t>hibernation</a:t>
          </a:r>
          <a:r>
            <a:rPr lang="en-US" dirty="0"/>
            <a:t> exposes a machine to </a:t>
          </a:r>
          <a:r>
            <a:rPr lang="en-US" b="1" dirty="0"/>
            <a:t>potentially invasive forensic investigation</a:t>
          </a:r>
          <a:r>
            <a:rPr lang="en-US" dirty="0"/>
            <a:t>.</a:t>
          </a:r>
        </a:p>
      </dgm:t>
    </dgm:pt>
    <dgm:pt modelId="{137DC22A-F1F5-4487-B5A5-F6EF6B9B1350}" type="parTrans" cxnId="{8F2F3BDE-BD04-448F-9E92-9BA14F4AA91C}">
      <dgm:prSet/>
      <dgm:spPr/>
      <dgm:t>
        <a:bodyPr/>
        <a:lstStyle/>
        <a:p>
          <a:endParaRPr lang="en-US"/>
        </a:p>
      </dgm:t>
    </dgm:pt>
    <dgm:pt modelId="{FBC0EA21-FE5F-429D-9CBE-F32FB509D0DC}" type="sibTrans" cxnId="{8F2F3BDE-BD04-448F-9E92-9BA14F4AA91C}">
      <dgm:prSet/>
      <dgm:spPr/>
      <dgm:t>
        <a:bodyPr/>
        <a:lstStyle/>
        <a:p>
          <a:endParaRPr lang="en-US"/>
        </a:p>
      </dgm:t>
    </dgm:pt>
    <dgm:pt modelId="{90E53A77-AB85-4FE3-B7CA-4508782BEB4B}">
      <dgm:prSet/>
      <dgm:spPr/>
      <dgm:t>
        <a:bodyPr/>
        <a:lstStyle/>
        <a:p>
          <a:r>
            <a:rPr lang="en-US" dirty="0"/>
            <a:t>Since the entire </a:t>
          </a:r>
          <a:r>
            <a:rPr lang="en-US" b="1" dirty="0"/>
            <a:t>contents of memory </a:t>
          </a:r>
          <a:r>
            <a:rPr lang="en-US" dirty="0"/>
            <a:t>are stored into the </a:t>
          </a:r>
          <a:r>
            <a:rPr lang="en-US" b="1" dirty="0"/>
            <a:t>hibernation ﬁle</a:t>
          </a:r>
          <a:r>
            <a:rPr lang="en-US" dirty="0"/>
            <a:t>, any </a:t>
          </a:r>
          <a:r>
            <a:rPr lang="en-US" b="1" dirty="0"/>
            <a:t>passwords</a:t>
          </a:r>
          <a:r>
            <a:rPr lang="en-US" dirty="0"/>
            <a:t> or </a:t>
          </a:r>
          <a:r>
            <a:rPr lang="en-US" b="1" dirty="0"/>
            <a:t>sensitive</a:t>
          </a:r>
          <a:r>
            <a:rPr lang="en-US" dirty="0"/>
            <a:t> information that were stored in </a:t>
          </a:r>
          <a:r>
            <a:rPr lang="en-US" b="1" dirty="0"/>
            <a:t>memory</a:t>
          </a:r>
          <a:r>
            <a:rPr lang="en-US" dirty="0"/>
            <a:t> at the time of </a:t>
          </a:r>
          <a:r>
            <a:rPr lang="en-US" b="1" dirty="0"/>
            <a:t>hibernation</a:t>
          </a:r>
          <a:r>
            <a:rPr lang="en-US" dirty="0"/>
            <a:t> are </a:t>
          </a:r>
          <a:r>
            <a:rPr lang="en-US" b="1" dirty="0"/>
            <a:t>preserved</a:t>
          </a:r>
          <a:r>
            <a:rPr lang="en-US" dirty="0"/>
            <a:t>.</a:t>
          </a:r>
        </a:p>
      </dgm:t>
    </dgm:pt>
    <dgm:pt modelId="{DBC4A406-400D-45E5-B1F3-0B264A6ED58E}" type="parTrans" cxnId="{AFDA25F9-0917-41B3-A55A-C3ED8B2F39D1}">
      <dgm:prSet/>
      <dgm:spPr/>
      <dgm:t>
        <a:bodyPr/>
        <a:lstStyle/>
        <a:p>
          <a:endParaRPr lang="en-US"/>
        </a:p>
      </dgm:t>
    </dgm:pt>
    <dgm:pt modelId="{89616B16-5818-4859-8791-5F04BDAA21FA}" type="sibTrans" cxnId="{AFDA25F9-0917-41B3-A55A-C3ED8B2F39D1}">
      <dgm:prSet/>
      <dgm:spPr/>
      <dgm:t>
        <a:bodyPr/>
        <a:lstStyle/>
        <a:p>
          <a:endParaRPr lang="en-US"/>
        </a:p>
      </dgm:t>
    </dgm:pt>
    <dgm:pt modelId="{330BAEB3-CCA3-4224-8B4D-7122BC60944B}">
      <dgm:prSet/>
      <dgm:spPr/>
      <dgm:t>
        <a:bodyPr/>
        <a:lstStyle/>
        <a:p>
          <a:r>
            <a:rPr lang="en-US" b="1" dirty="0"/>
            <a:t>A live CD attack </a:t>
          </a:r>
          <a:r>
            <a:rPr lang="en-US" dirty="0"/>
            <a:t>can be </a:t>
          </a:r>
          <a:r>
            <a:rPr lang="en-US" b="1" dirty="0"/>
            <a:t>performed</a:t>
          </a:r>
          <a:r>
            <a:rPr lang="en-US" dirty="0"/>
            <a:t> to gain access to the </a:t>
          </a:r>
          <a:r>
            <a:rPr lang="en-US" b="1" dirty="0"/>
            <a:t>hibernation</a:t>
          </a:r>
          <a:r>
            <a:rPr lang="en-US" dirty="0"/>
            <a:t> ﬁle.</a:t>
          </a:r>
        </a:p>
      </dgm:t>
    </dgm:pt>
    <dgm:pt modelId="{8068A8C6-678B-4B78-8225-F9EB4448BE31}" type="parTrans" cxnId="{E1C665D7-B753-48E5-8FC8-6CEB758A18F8}">
      <dgm:prSet/>
      <dgm:spPr/>
      <dgm:t>
        <a:bodyPr/>
        <a:lstStyle/>
        <a:p>
          <a:endParaRPr lang="en-US"/>
        </a:p>
      </dgm:t>
    </dgm:pt>
    <dgm:pt modelId="{2933DF82-94B2-43A1-BEEA-BF34C7F36EC5}" type="sibTrans" cxnId="{E1C665D7-B753-48E5-8FC8-6CEB758A18F8}">
      <dgm:prSet/>
      <dgm:spPr/>
      <dgm:t>
        <a:bodyPr/>
        <a:lstStyle/>
        <a:p>
          <a:endParaRPr lang="en-US"/>
        </a:p>
      </dgm:t>
    </dgm:pt>
    <dgm:pt modelId="{537A138D-01F2-4AD3-B83E-97790391EF03}">
      <dgm:prSet/>
      <dgm:spPr/>
      <dgm:t>
        <a:bodyPr/>
        <a:lstStyle/>
        <a:p>
          <a:r>
            <a:rPr lang="en-US" b="1" dirty="0"/>
            <a:t>Windows stores as C:\hiberﬁl.sys.</a:t>
          </a:r>
        </a:p>
      </dgm:t>
    </dgm:pt>
    <dgm:pt modelId="{D601D2D9-BD97-4664-BC95-3DC21D4AB70F}" type="parTrans" cxnId="{73BD8A97-16E4-4B0F-B05A-DD325905841F}">
      <dgm:prSet/>
      <dgm:spPr/>
      <dgm:t>
        <a:bodyPr/>
        <a:lstStyle/>
        <a:p>
          <a:endParaRPr lang="en-US"/>
        </a:p>
      </dgm:t>
    </dgm:pt>
    <dgm:pt modelId="{5D0ED05E-C9C2-43CD-8EED-D4A73536705B}" type="sibTrans" cxnId="{73BD8A97-16E4-4B0F-B05A-DD325905841F}">
      <dgm:prSet/>
      <dgm:spPr/>
      <dgm:t>
        <a:bodyPr/>
        <a:lstStyle/>
        <a:p>
          <a:endParaRPr lang="en-US"/>
        </a:p>
      </dgm:t>
    </dgm:pt>
    <dgm:pt modelId="{B61C4144-630D-4AB7-B8A1-68DF54C692CD}">
      <dgm:prSet/>
      <dgm:spPr/>
      <dgm:t>
        <a:bodyPr/>
        <a:lstStyle/>
        <a:p>
          <a:r>
            <a:rPr lang="en-US" b="1" dirty="0"/>
            <a:t>To defend against these attacks, hard </a:t>
          </a:r>
          <a:r>
            <a:rPr lang="en-US" b="1" u="sng" dirty="0"/>
            <a:t>disk encryption (BitLocker) </a:t>
          </a:r>
          <a:r>
            <a:rPr lang="en-US" b="1" dirty="0"/>
            <a:t>should be applied.</a:t>
          </a:r>
        </a:p>
      </dgm:t>
    </dgm:pt>
    <dgm:pt modelId="{68ACBE00-89B6-47F3-9E39-0CF604E87998}" type="parTrans" cxnId="{F8E97D56-A383-4609-88ED-B9FA17A87A7D}">
      <dgm:prSet/>
      <dgm:spPr/>
      <dgm:t>
        <a:bodyPr/>
        <a:lstStyle/>
        <a:p>
          <a:endParaRPr lang="en-US"/>
        </a:p>
      </dgm:t>
    </dgm:pt>
    <dgm:pt modelId="{54E12EEB-7CF8-4D4F-8CBC-9D5485272BA3}" type="sibTrans" cxnId="{F8E97D56-A383-4609-88ED-B9FA17A87A7D}">
      <dgm:prSet/>
      <dgm:spPr/>
      <dgm:t>
        <a:bodyPr/>
        <a:lstStyle/>
        <a:p>
          <a:endParaRPr lang="en-US"/>
        </a:p>
      </dgm:t>
    </dgm:pt>
    <dgm:pt modelId="{D20228E3-CFF8-4E85-BECA-ED7268561552}">
      <dgm:prSet/>
      <dgm:spPr/>
      <dgm:t>
        <a:bodyPr/>
        <a:lstStyle/>
        <a:p>
          <a:r>
            <a:rPr lang="en-US" b="1" dirty="0"/>
            <a:t>Can this also happen when in a Sleep mode? </a:t>
          </a:r>
        </a:p>
      </dgm:t>
    </dgm:pt>
    <dgm:pt modelId="{CCA37695-8039-4752-936A-9F7CEF0D08F6}" type="parTrans" cxnId="{A33CF08F-C2CA-42DE-85FD-4E1AD5987335}">
      <dgm:prSet/>
      <dgm:spPr/>
      <dgm:t>
        <a:bodyPr/>
        <a:lstStyle/>
        <a:p>
          <a:endParaRPr lang="en-US"/>
        </a:p>
      </dgm:t>
    </dgm:pt>
    <dgm:pt modelId="{DBFD45AC-8888-49F2-B02E-B9E8ECE1A4EA}" type="sibTrans" cxnId="{A33CF08F-C2CA-42DE-85FD-4E1AD5987335}">
      <dgm:prSet/>
      <dgm:spPr/>
      <dgm:t>
        <a:bodyPr/>
        <a:lstStyle/>
        <a:p>
          <a:endParaRPr lang="en-US"/>
        </a:p>
      </dgm:t>
    </dgm:pt>
    <dgm:pt modelId="{9EC10143-C420-4BEA-9795-20618E4898C4}" type="pres">
      <dgm:prSet presAssocID="{7EA5949B-B4E2-49F8-A681-C693EEC25991}" presName="linear" presStyleCnt="0">
        <dgm:presLayoutVars>
          <dgm:animLvl val="lvl"/>
          <dgm:resizeHandles val="exact"/>
        </dgm:presLayoutVars>
      </dgm:prSet>
      <dgm:spPr/>
    </dgm:pt>
    <dgm:pt modelId="{249B9005-BF3F-438A-94DC-BE6C282205DB}" type="pres">
      <dgm:prSet presAssocID="{4BC369D2-DF4C-4285-BE48-5BD1DDAFF98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C8DCDDC-37DA-4219-82DD-EB0FD63B351E}" type="pres">
      <dgm:prSet presAssocID="{A3B0F04C-4B04-4E20-94EC-6D15990FC0A6}" presName="spacer" presStyleCnt="0"/>
      <dgm:spPr/>
    </dgm:pt>
    <dgm:pt modelId="{EF4844F4-9946-468E-AF38-9218A6D31E30}" type="pres">
      <dgm:prSet presAssocID="{5CA72842-68C6-49EF-BF96-A8BC361497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B7584D2-A0B7-4AD8-A93F-BC3FDE00F3E7}" type="pres">
      <dgm:prSet presAssocID="{E9391994-5346-491B-A475-F722C0567F80}" presName="spacer" presStyleCnt="0"/>
      <dgm:spPr/>
    </dgm:pt>
    <dgm:pt modelId="{89E5B5D6-A512-4963-9A91-FFD7E0306564}" type="pres">
      <dgm:prSet presAssocID="{31F9677C-0D59-4500-8A95-9CAEEDA4B85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0D7396A-AB90-4F12-9EC0-BB78F37E4E8F}" type="pres">
      <dgm:prSet presAssocID="{FBC0EA21-FE5F-429D-9CBE-F32FB509D0DC}" presName="spacer" presStyleCnt="0"/>
      <dgm:spPr/>
    </dgm:pt>
    <dgm:pt modelId="{BB48884C-B602-4402-825E-6D165B2559C1}" type="pres">
      <dgm:prSet presAssocID="{90E53A77-AB85-4FE3-B7CA-4508782BEB4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A1A8BA7-FCFE-4E7C-9C38-10D53AB9B13E}" type="pres">
      <dgm:prSet presAssocID="{89616B16-5818-4859-8791-5F04BDAA21FA}" presName="spacer" presStyleCnt="0"/>
      <dgm:spPr/>
    </dgm:pt>
    <dgm:pt modelId="{21D36CB8-BC95-4816-A9B6-62E11F68F0B4}" type="pres">
      <dgm:prSet presAssocID="{330BAEB3-CCA3-4224-8B4D-7122BC60944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A09510F-5344-46C3-A109-FD978A56BFAF}" type="pres">
      <dgm:prSet presAssocID="{330BAEB3-CCA3-4224-8B4D-7122BC60944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EC71731-7AF3-45D6-9D08-8C86F9B09C10}" type="presOf" srcId="{31F9677C-0D59-4500-8A95-9CAEEDA4B854}" destId="{89E5B5D6-A512-4963-9A91-FFD7E0306564}" srcOrd="0" destOrd="0" presId="urn:microsoft.com/office/officeart/2005/8/layout/vList2"/>
    <dgm:cxn modelId="{86D95948-C79D-4FDC-9C35-D6EBE9FB2C57}" type="presOf" srcId="{4BC369D2-DF4C-4285-BE48-5BD1DDAFF98A}" destId="{249B9005-BF3F-438A-94DC-BE6C282205DB}" srcOrd="0" destOrd="0" presId="urn:microsoft.com/office/officeart/2005/8/layout/vList2"/>
    <dgm:cxn modelId="{F8E97D56-A383-4609-88ED-B9FA17A87A7D}" srcId="{330BAEB3-CCA3-4224-8B4D-7122BC60944B}" destId="{B61C4144-630D-4AB7-B8A1-68DF54C692CD}" srcOrd="1" destOrd="0" parTransId="{68ACBE00-89B6-47F3-9E39-0CF604E87998}" sibTransId="{54E12EEB-7CF8-4D4F-8CBC-9D5485272BA3}"/>
    <dgm:cxn modelId="{28BA667B-48A0-4A05-9AEC-B501D6DC9735}" type="presOf" srcId="{D20228E3-CFF8-4E85-BECA-ED7268561552}" destId="{8A09510F-5344-46C3-A109-FD978A56BFAF}" srcOrd="0" destOrd="2" presId="urn:microsoft.com/office/officeart/2005/8/layout/vList2"/>
    <dgm:cxn modelId="{1AD6E786-AE97-4194-A7AB-95CA5F4BCA38}" srcId="{7EA5949B-B4E2-49F8-A681-C693EEC25991}" destId="{5CA72842-68C6-49EF-BF96-A8BC36149743}" srcOrd="1" destOrd="0" parTransId="{88467DF0-DED5-4FA1-90A6-5E54FF51222F}" sibTransId="{E9391994-5346-491B-A475-F722C0567F80}"/>
    <dgm:cxn modelId="{470CD087-BEB2-4FCD-BCFD-3D9B61A1CD59}" type="presOf" srcId="{537A138D-01F2-4AD3-B83E-97790391EF03}" destId="{8A09510F-5344-46C3-A109-FD978A56BFAF}" srcOrd="0" destOrd="0" presId="urn:microsoft.com/office/officeart/2005/8/layout/vList2"/>
    <dgm:cxn modelId="{A33CF08F-C2CA-42DE-85FD-4E1AD5987335}" srcId="{330BAEB3-CCA3-4224-8B4D-7122BC60944B}" destId="{D20228E3-CFF8-4E85-BECA-ED7268561552}" srcOrd="2" destOrd="0" parTransId="{CCA37695-8039-4752-936A-9F7CEF0D08F6}" sibTransId="{DBFD45AC-8888-49F2-B02E-B9E8ECE1A4EA}"/>
    <dgm:cxn modelId="{73BD8A97-16E4-4B0F-B05A-DD325905841F}" srcId="{330BAEB3-CCA3-4224-8B4D-7122BC60944B}" destId="{537A138D-01F2-4AD3-B83E-97790391EF03}" srcOrd="0" destOrd="0" parTransId="{D601D2D9-BD97-4664-BC95-3DC21D4AB70F}" sibTransId="{5D0ED05E-C9C2-43CD-8EED-D4A73536705B}"/>
    <dgm:cxn modelId="{A89E89A9-70C3-4B67-8E42-3B4DF641991A}" type="presOf" srcId="{330BAEB3-CCA3-4224-8B4D-7122BC60944B}" destId="{21D36CB8-BC95-4816-A9B6-62E11F68F0B4}" srcOrd="0" destOrd="0" presId="urn:microsoft.com/office/officeart/2005/8/layout/vList2"/>
    <dgm:cxn modelId="{1F84D7A9-5CE5-4783-A18B-171C168FBDE1}" type="presOf" srcId="{B61C4144-630D-4AB7-B8A1-68DF54C692CD}" destId="{8A09510F-5344-46C3-A109-FD978A56BFAF}" srcOrd="0" destOrd="1" presId="urn:microsoft.com/office/officeart/2005/8/layout/vList2"/>
    <dgm:cxn modelId="{72B8DEAB-1454-4FF9-B77E-00E020328491}" type="presOf" srcId="{5CA72842-68C6-49EF-BF96-A8BC36149743}" destId="{EF4844F4-9946-468E-AF38-9218A6D31E30}" srcOrd="0" destOrd="0" presId="urn:microsoft.com/office/officeart/2005/8/layout/vList2"/>
    <dgm:cxn modelId="{C7A593C3-4E6B-4F20-A889-B94332727C1B}" type="presOf" srcId="{90E53A77-AB85-4FE3-B7CA-4508782BEB4B}" destId="{BB48884C-B602-4402-825E-6D165B2559C1}" srcOrd="0" destOrd="0" presId="urn:microsoft.com/office/officeart/2005/8/layout/vList2"/>
    <dgm:cxn modelId="{CE54A2D3-ED12-427B-BB58-D432552405BC}" type="presOf" srcId="{7EA5949B-B4E2-49F8-A681-C693EEC25991}" destId="{9EC10143-C420-4BEA-9795-20618E4898C4}" srcOrd="0" destOrd="0" presId="urn:microsoft.com/office/officeart/2005/8/layout/vList2"/>
    <dgm:cxn modelId="{A3F450D4-2133-4572-AE23-F029AEA09E49}" srcId="{7EA5949B-B4E2-49F8-A681-C693EEC25991}" destId="{4BC369D2-DF4C-4285-BE48-5BD1DDAFF98A}" srcOrd="0" destOrd="0" parTransId="{F8F02081-C26B-4905-8037-502426894979}" sibTransId="{A3B0F04C-4B04-4E20-94EC-6D15990FC0A6}"/>
    <dgm:cxn modelId="{E1C665D7-B753-48E5-8FC8-6CEB758A18F8}" srcId="{7EA5949B-B4E2-49F8-A681-C693EEC25991}" destId="{330BAEB3-CCA3-4224-8B4D-7122BC60944B}" srcOrd="4" destOrd="0" parTransId="{8068A8C6-678B-4B78-8225-F9EB4448BE31}" sibTransId="{2933DF82-94B2-43A1-BEEA-BF34C7F36EC5}"/>
    <dgm:cxn modelId="{8F2F3BDE-BD04-448F-9E92-9BA14F4AA91C}" srcId="{7EA5949B-B4E2-49F8-A681-C693EEC25991}" destId="{31F9677C-0D59-4500-8A95-9CAEEDA4B854}" srcOrd="2" destOrd="0" parTransId="{137DC22A-F1F5-4487-B5A5-F6EF6B9B1350}" sibTransId="{FBC0EA21-FE5F-429D-9CBE-F32FB509D0DC}"/>
    <dgm:cxn modelId="{AFDA25F9-0917-41B3-A55A-C3ED8B2F39D1}" srcId="{7EA5949B-B4E2-49F8-A681-C693EEC25991}" destId="{90E53A77-AB85-4FE3-B7CA-4508782BEB4B}" srcOrd="3" destOrd="0" parTransId="{DBC4A406-400D-45E5-B1F3-0B264A6ED58E}" sibTransId="{89616B16-5818-4859-8791-5F04BDAA21FA}"/>
    <dgm:cxn modelId="{E9A576BD-BE7F-4EB2-BB5E-BAA01110DEE8}" type="presParOf" srcId="{9EC10143-C420-4BEA-9795-20618E4898C4}" destId="{249B9005-BF3F-438A-94DC-BE6C282205DB}" srcOrd="0" destOrd="0" presId="urn:microsoft.com/office/officeart/2005/8/layout/vList2"/>
    <dgm:cxn modelId="{2B936442-D7A7-4193-960F-840FA501EF61}" type="presParOf" srcId="{9EC10143-C420-4BEA-9795-20618E4898C4}" destId="{1C8DCDDC-37DA-4219-82DD-EB0FD63B351E}" srcOrd="1" destOrd="0" presId="urn:microsoft.com/office/officeart/2005/8/layout/vList2"/>
    <dgm:cxn modelId="{19457332-ED90-4504-84E7-038B938FB834}" type="presParOf" srcId="{9EC10143-C420-4BEA-9795-20618E4898C4}" destId="{EF4844F4-9946-468E-AF38-9218A6D31E30}" srcOrd="2" destOrd="0" presId="urn:microsoft.com/office/officeart/2005/8/layout/vList2"/>
    <dgm:cxn modelId="{6C85CF66-D829-4FD5-90CF-8EEF816ADD97}" type="presParOf" srcId="{9EC10143-C420-4BEA-9795-20618E4898C4}" destId="{8B7584D2-A0B7-4AD8-A93F-BC3FDE00F3E7}" srcOrd="3" destOrd="0" presId="urn:microsoft.com/office/officeart/2005/8/layout/vList2"/>
    <dgm:cxn modelId="{783C2946-AE78-46FF-BF62-D9A7F8894AA1}" type="presParOf" srcId="{9EC10143-C420-4BEA-9795-20618E4898C4}" destId="{89E5B5D6-A512-4963-9A91-FFD7E0306564}" srcOrd="4" destOrd="0" presId="urn:microsoft.com/office/officeart/2005/8/layout/vList2"/>
    <dgm:cxn modelId="{731E4303-BA98-4D4B-82B6-AA05CA5DE949}" type="presParOf" srcId="{9EC10143-C420-4BEA-9795-20618E4898C4}" destId="{30D7396A-AB90-4F12-9EC0-BB78F37E4E8F}" srcOrd="5" destOrd="0" presId="urn:microsoft.com/office/officeart/2005/8/layout/vList2"/>
    <dgm:cxn modelId="{A6C369A7-BD6D-467C-BA0A-3088C1C98C93}" type="presParOf" srcId="{9EC10143-C420-4BEA-9795-20618E4898C4}" destId="{BB48884C-B602-4402-825E-6D165B2559C1}" srcOrd="6" destOrd="0" presId="urn:microsoft.com/office/officeart/2005/8/layout/vList2"/>
    <dgm:cxn modelId="{76246B69-06B3-47E7-AA6D-3825B6AB2FD4}" type="presParOf" srcId="{9EC10143-C420-4BEA-9795-20618E4898C4}" destId="{CA1A8BA7-FCFE-4E7C-9C38-10D53AB9B13E}" srcOrd="7" destOrd="0" presId="urn:microsoft.com/office/officeart/2005/8/layout/vList2"/>
    <dgm:cxn modelId="{E8AFE181-19BA-408B-BE26-2C48EDC395FE}" type="presParOf" srcId="{9EC10143-C420-4BEA-9795-20618E4898C4}" destId="{21D36CB8-BC95-4816-A9B6-62E11F68F0B4}" srcOrd="8" destOrd="0" presId="urn:microsoft.com/office/officeart/2005/8/layout/vList2"/>
    <dgm:cxn modelId="{AD3576B3-81CC-47FD-B000-7E01721275DC}" type="presParOf" srcId="{9EC10143-C420-4BEA-9795-20618E4898C4}" destId="{8A09510F-5344-46C3-A109-FD978A56BFAF}" srcOrd="9" destOrd="0" presId="urn:microsoft.com/office/officeart/2005/8/layout/vList2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299980B-FD1F-4295-85BF-0D6DC80C0979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E27FD91-A0B4-4445-AC1E-80523B6523F0}">
      <dgm:prSet/>
      <dgm:spPr/>
      <dgm:t>
        <a:bodyPr/>
        <a:lstStyle/>
        <a:p>
          <a:r>
            <a:rPr lang="en-US" dirty="0"/>
            <a:t>There are several scenarios where we would like to ﬁnd out exactly </a:t>
          </a:r>
          <a:r>
            <a:rPr lang="en-US" b="1" dirty="0"/>
            <a:t>which processes </a:t>
          </a:r>
          <a:r>
            <a:rPr lang="en-US" dirty="0"/>
            <a:t>are </a:t>
          </a:r>
          <a:r>
            <a:rPr lang="en-US" b="1" dirty="0"/>
            <a:t>currently</a:t>
          </a:r>
          <a:r>
            <a:rPr lang="en-US" dirty="0"/>
            <a:t> </a:t>
          </a:r>
          <a:r>
            <a:rPr lang="en-US" b="1" dirty="0"/>
            <a:t>running on our computer</a:t>
          </a:r>
          <a:r>
            <a:rPr lang="en-US" dirty="0"/>
            <a:t>. </a:t>
          </a:r>
        </a:p>
      </dgm:t>
    </dgm:pt>
    <dgm:pt modelId="{0F046E8F-A9F1-4D41-9D5D-1F06D117A218}" type="parTrans" cxnId="{ABB537A8-DBF6-4C60-B882-6C5F4CDFBC4D}">
      <dgm:prSet/>
      <dgm:spPr/>
      <dgm:t>
        <a:bodyPr/>
        <a:lstStyle/>
        <a:p>
          <a:endParaRPr lang="en-US"/>
        </a:p>
      </dgm:t>
    </dgm:pt>
    <dgm:pt modelId="{08C2079E-5362-4B36-9FB7-2622661E51F9}" type="sibTrans" cxnId="{ABB537A8-DBF6-4C60-B882-6C5F4CDFBC4D}">
      <dgm:prSet/>
      <dgm:spPr/>
      <dgm:t>
        <a:bodyPr/>
        <a:lstStyle/>
        <a:p>
          <a:endParaRPr lang="en-US"/>
        </a:p>
      </dgm:t>
    </dgm:pt>
    <dgm:pt modelId="{DC3D3693-DA80-4060-BEEC-B812F243EBCB}">
      <dgm:prSet/>
      <dgm:spPr/>
      <dgm:t>
        <a:bodyPr/>
        <a:lstStyle/>
        <a:p>
          <a:r>
            <a:rPr lang="en-US"/>
            <a:t>For example, our computer might be </a:t>
          </a:r>
          <a:r>
            <a:rPr lang="en-US" b="1"/>
            <a:t>sluggish</a:t>
          </a:r>
          <a:r>
            <a:rPr lang="en-US"/>
            <a:t> and we want to </a:t>
          </a:r>
          <a:r>
            <a:rPr lang="en-US" b="1"/>
            <a:t>identify an application </a:t>
          </a:r>
          <a:r>
            <a:rPr lang="en-US"/>
            <a:t>using up </a:t>
          </a:r>
          <a:r>
            <a:rPr lang="en-US" b="1"/>
            <a:t>lots of CPU cycles</a:t>
          </a:r>
          <a:r>
            <a:rPr lang="en-US"/>
            <a:t> or </a:t>
          </a:r>
          <a:r>
            <a:rPr lang="en-US" b="1"/>
            <a:t>memory</a:t>
          </a:r>
          <a:r>
            <a:rPr lang="en-US"/>
            <a:t>.</a:t>
          </a:r>
        </a:p>
      </dgm:t>
    </dgm:pt>
    <dgm:pt modelId="{83AE0886-ECC5-404D-A1EF-D7E263FAEB0D}" type="parTrans" cxnId="{DBF668C5-3EFA-4885-B968-CFC276D362B9}">
      <dgm:prSet/>
      <dgm:spPr/>
      <dgm:t>
        <a:bodyPr/>
        <a:lstStyle/>
        <a:p>
          <a:endParaRPr lang="en-US"/>
        </a:p>
      </dgm:t>
    </dgm:pt>
    <dgm:pt modelId="{B29340C8-DA84-48D4-9008-C380CA049D10}" type="sibTrans" cxnId="{DBF668C5-3EFA-4885-B968-CFC276D362B9}">
      <dgm:prSet/>
      <dgm:spPr/>
      <dgm:t>
        <a:bodyPr/>
        <a:lstStyle/>
        <a:p>
          <a:endParaRPr lang="en-US"/>
        </a:p>
      </dgm:t>
    </dgm:pt>
    <dgm:pt modelId="{4D9E72DF-BB3E-4205-88E7-BA1280BE0D55}">
      <dgm:prSet/>
      <dgm:spPr/>
      <dgm:t>
        <a:bodyPr/>
        <a:lstStyle/>
        <a:p>
          <a:r>
            <a:rPr lang="en-US"/>
            <a:t>Or we may suspect that our computer has been </a:t>
          </a:r>
          <a:r>
            <a:rPr lang="en-US" b="1"/>
            <a:t>compromised</a:t>
          </a:r>
          <a:r>
            <a:rPr lang="en-US"/>
            <a:t> by a </a:t>
          </a:r>
          <a:r>
            <a:rPr lang="en-US" b="1"/>
            <a:t>virus</a:t>
          </a:r>
          <a:r>
            <a:rPr lang="en-US"/>
            <a:t> and we want to check for </a:t>
          </a:r>
          <a:r>
            <a:rPr lang="en-US" b="1"/>
            <a:t>suspicious processes</a:t>
          </a:r>
          <a:r>
            <a:rPr lang="en-US"/>
            <a:t>. </a:t>
          </a:r>
        </a:p>
      </dgm:t>
    </dgm:pt>
    <dgm:pt modelId="{AC825ACB-A3EF-40AD-803E-89E80FCA630B}" type="parTrans" cxnId="{920DB4B2-F77E-4581-BB0F-E77E1A9387EF}">
      <dgm:prSet/>
      <dgm:spPr/>
      <dgm:t>
        <a:bodyPr/>
        <a:lstStyle/>
        <a:p>
          <a:endParaRPr lang="en-US"/>
        </a:p>
      </dgm:t>
    </dgm:pt>
    <dgm:pt modelId="{3FE2A192-0CA6-4221-BCFE-4AE597167613}" type="sibTrans" cxnId="{920DB4B2-F77E-4581-BB0F-E77E1A9387EF}">
      <dgm:prSet/>
      <dgm:spPr/>
      <dgm:t>
        <a:bodyPr/>
        <a:lstStyle/>
        <a:p>
          <a:endParaRPr lang="en-US"/>
        </a:p>
      </dgm:t>
    </dgm:pt>
    <dgm:pt modelId="{047A214E-DF86-433A-AD62-5AE8A1E979D2}">
      <dgm:prSet/>
      <dgm:spPr/>
      <dgm:t>
        <a:bodyPr/>
        <a:lstStyle/>
        <a:p>
          <a:r>
            <a:rPr lang="en-US" dirty="0"/>
            <a:t>Every operating system therefore provides </a:t>
          </a:r>
          <a:r>
            <a:rPr lang="en-US" b="1" dirty="0"/>
            <a:t>tools</a:t>
          </a:r>
          <a:r>
            <a:rPr lang="en-US" dirty="0"/>
            <a:t> that allow users to </a:t>
          </a:r>
          <a:r>
            <a:rPr lang="en-US" b="1" dirty="0"/>
            <a:t>monitor</a:t>
          </a:r>
          <a:r>
            <a:rPr lang="en-US" dirty="0"/>
            <a:t> and </a:t>
          </a:r>
          <a:r>
            <a:rPr lang="en-US" b="1" dirty="0"/>
            <a:t>manage</a:t>
          </a:r>
          <a:r>
            <a:rPr lang="en-US" dirty="0"/>
            <a:t> currently </a:t>
          </a:r>
          <a:r>
            <a:rPr lang="en-US" b="1" dirty="0"/>
            <a:t>running processes</a:t>
          </a:r>
          <a:r>
            <a:rPr lang="en-US" dirty="0"/>
            <a:t>. </a:t>
          </a:r>
        </a:p>
      </dgm:t>
    </dgm:pt>
    <dgm:pt modelId="{EE4D158E-0CB3-4E66-BCB5-7B298AB53459}" type="parTrans" cxnId="{E3A73F3F-04B7-4FD9-A557-16961D82F76B}">
      <dgm:prSet/>
      <dgm:spPr/>
      <dgm:t>
        <a:bodyPr/>
        <a:lstStyle/>
        <a:p>
          <a:endParaRPr lang="en-US"/>
        </a:p>
      </dgm:t>
    </dgm:pt>
    <dgm:pt modelId="{A7E5A40A-77C8-4615-9121-7D046DD42A1F}" type="sibTrans" cxnId="{E3A73F3F-04B7-4FD9-A557-16961D82F76B}">
      <dgm:prSet/>
      <dgm:spPr/>
      <dgm:t>
        <a:bodyPr/>
        <a:lstStyle/>
        <a:p>
          <a:endParaRPr lang="en-US"/>
        </a:p>
      </dgm:t>
    </dgm:pt>
    <dgm:pt modelId="{FBCEB80B-B08D-409B-8C00-66EFD7B315B5}">
      <dgm:prSet/>
      <dgm:spPr/>
      <dgm:t>
        <a:bodyPr/>
        <a:lstStyle/>
        <a:p>
          <a:r>
            <a:rPr lang="en-US" dirty="0"/>
            <a:t>Examples include the </a:t>
          </a:r>
          <a:r>
            <a:rPr lang="en-US" b="1" dirty="0"/>
            <a:t>task manager </a:t>
          </a:r>
          <a:r>
            <a:rPr lang="en-US" dirty="0"/>
            <a:t>application in Windows and the </a:t>
          </a:r>
          <a:r>
            <a:rPr lang="en-US" b="1" dirty="0" err="1"/>
            <a:t>ps</a:t>
          </a:r>
          <a:r>
            <a:rPr lang="en-US" b="1" dirty="0"/>
            <a:t>, top, </a:t>
          </a:r>
          <a:r>
            <a:rPr lang="en-US" b="1" dirty="0" err="1"/>
            <a:t>pstree</a:t>
          </a:r>
          <a:r>
            <a:rPr lang="en-US" b="1" dirty="0"/>
            <a:t>, and kill commands </a:t>
          </a:r>
          <a:r>
            <a:rPr lang="en-US" dirty="0"/>
            <a:t>in Linux.</a:t>
          </a:r>
        </a:p>
      </dgm:t>
    </dgm:pt>
    <dgm:pt modelId="{9742FE26-A097-4BE3-891A-E8C2AFE743EE}" type="parTrans" cxnId="{4555BA9C-B35B-426D-A762-3B3FBEF4F546}">
      <dgm:prSet/>
      <dgm:spPr/>
      <dgm:t>
        <a:bodyPr/>
        <a:lstStyle/>
        <a:p>
          <a:endParaRPr lang="en-US"/>
        </a:p>
      </dgm:t>
    </dgm:pt>
    <dgm:pt modelId="{818AD3BA-57F5-4DA3-AABD-4B02227B0151}" type="sibTrans" cxnId="{4555BA9C-B35B-426D-A762-3B3FBEF4F546}">
      <dgm:prSet/>
      <dgm:spPr/>
      <dgm:t>
        <a:bodyPr/>
        <a:lstStyle/>
        <a:p>
          <a:endParaRPr lang="en-US"/>
        </a:p>
      </dgm:t>
    </dgm:pt>
    <dgm:pt modelId="{37597D71-2F48-47D1-9456-F51F4FC5C862}" type="pres">
      <dgm:prSet presAssocID="{2299980B-FD1F-4295-85BF-0D6DC80C0979}" presName="linear" presStyleCnt="0">
        <dgm:presLayoutVars>
          <dgm:animLvl val="lvl"/>
          <dgm:resizeHandles val="exact"/>
        </dgm:presLayoutVars>
      </dgm:prSet>
      <dgm:spPr/>
    </dgm:pt>
    <dgm:pt modelId="{A22C16F2-9582-4206-A16A-EF23590A847C}" type="pres">
      <dgm:prSet presAssocID="{8E27FD91-A0B4-4445-AC1E-80523B6523F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F35AAE-4EB6-43FE-8AAF-928BA5208CE1}" type="pres">
      <dgm:prSet presAssocID="{8E27FD91-A0B4-4445-AC1E-80523B6523F0}" presName="childText" presStyleLbl="revTx" presStyleIdx="0" presStyleCnt="2">
        <dgm:presLayoutVars>
          <dgm:bulletEnabled val="1"/>
        </dgm:presLayoutVars>
      </dgm:prSet>
      <dgm:spPr/>
    </dgm:pt>
    <dgm:pt modelId="{076B3509-A93E-40C5-B5BA-AF722C784B38}" type="pres">
      <dgm:prSet presAssocID="{047A214E-DF86-433A-AD62-5AE8A1E979D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A36CCD9-CAB7-414C-849B-F235D2E0EA42}" type="pres">
      <dgm:prSet presAssocID="{047A214E-DF86-433A-AD62-5AE8A1E979D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AB74206-2C6F-4B43-852D-D76F2BA61C57}" type="presOf" srcId="{8E27FD91-A0B4-4445-AC1E-80523B6523F0}" destId="{A22C16F2-9582-4206-A16A-EF23590A847C}" srcOrd="0" destOrd="0" presId="urn:microsoft.com/office/officeart/2005/8/layout/vList2"/>
    <dgm:cxn modelId="{E3A73F3F-04B7-4FD9-A557-16961D82F76B}" srcId="{2299980B-FD1F-4295-85BF-0D6DC80C0979}" destId="{047A214E-DF86-433A-AD62-5AE8A1E979D2}" srcOrd="1" destOrd="0" parTransId="{EE4D158E-0CB3-4E66-BCB5-7B298AB53459}" sibTransId="{A7E5A40A-77C8-4615-9121-7D046DD42A1F}"/>
    <dgm:cxn modelId="{2F6D1679-A8EF-4366-B6EB-D35936138C16}" type="presOf" srcId="{FBCEB80B-B08D-409B-8C00-66EFD7B315B5}" destId="{FA36CCD9-CAB7-414C-849B-F235D2E0EA42}" srcOrd="0" destOrd="0" presId="urn:microsoft.com/office/officeart/2005/8/layout/vList2"/>
    <dgm:cxn modelId="{3A92F479-7D48-45F4-A1F1-EEBA241ACF48}" type="presOf" srcId="{4D9E72DF-BB3E-4205-88E7-BA1280BE0D55}" destId="{75F35AAE-4EB6-43FE-8AAF-928BA5208CE1}" srcOrd="0" destOrd="1" presId="urn:microsoft.com/office/officeart/2005/8/layout/vList2"/>
    <dgm:cxn modelId="{5090247A-6D28-4A8E-94EE-413404D32692}" type="presOf" srcId="{DC3D3693-DA80-4060-BEEC-B812F243EBCB}" destId="{75F35AAE-4EB6-43FE-8AAF-928BA5208CE1}" srcOrd="0" destOrd="0" presId="urn:microsoft.com/office/officeart/2005/8/layout/vList2"/>
    <dgm:cxn modelId="{023F8F8D-F2A1-43FA-8C9D-30D90334C123}" type="presOf" srcId="{2299980B-FD1F-4295-85BF-0D6DC80C0979}" destId="{37597D71-2F48-47D1-9456-F51F4FC5C862}" srcOrd="0" destOrd="0" presId="urn:microsoft.com/office/officeart/2005/8/layout/vList2"/>
    <dgm:cxn modelId="{4555BA9C-B35B-426D-A762-3B3FBEF4F546}" srcId="{047A214E-DF86-433A-AD62-5AE8A1E979D2}" destId="{FBCEB80B-B08D-409B-8C00-66EFD7B315B5}" srcOrd="0" destOrd="0" parTransId="{9742FE26-A097-4BE3-891A-E8C2AFE743EE}" sibTransId="{818AD3BA-57F5-4DA3-AABD-4B02227B0151}"/>
    <dgm:cxn modelId="{ABB537A8-DBF6-4C60-B882-6C5F4CDFBC4D}" srcId="{2299980B-FD1F-4295-85BF-0D6DC80C0979}" destId="{8E27FD91-A0B4-4445-AC1E-80523B6523F0}" srcOrd="0" destOrd="0" parTransId="{0F046E8F-A9F1-4D41-9D5D-1F06D117A218}" sibTransId="{08C2079E-5362-4B36-9FB7-2622661E51F9}"/>
    <dgm:cxn modelId="{920DB4B2-F77E-4581-BB0F-E77E1A9387EF}" srcId="{8E27FD91-A0B4-4445-AC1E-80523B6523F0}" destId="{4D9E72DF-BB3E-4205-88E7-BA1280BE0D55}" srcOrd="1" destOrd="0" parTransId="{AC825ACB-A3EF-40AD-803E-89E80FCA630B}" sibTransId="{3FE2A192-0CA6-4221-BCFE-4AE597167613}"/>
    <dgm:cxn modelId="{DBF668C5-3EFA-4885-B968-CFC276D362B9}" srcId="{8E27FD91-A0B4-4445-AC1E-80523B6523F0}" destId="{DC3D3693-DA80-4060-BEEC-B812F243EBCB}" srcOrd="0" destOrd="0" parTransId="{83AE0886-ECC5-404D-A1EF-D7E263FAEB0D}" sibTransId="{B29340C8-DA84-48D4-9008-C380CA049D10}"/>
    <dgm:cxn modelId="{737318D9-469D-4E20-82DE-35673DA99299}" type="presOf" srcId="{047A214E-DF86-433A-AD62-5AE8A1E979D2}" destId="{076B3509-A93E-40C5-B5BA-AF722C784B38}" srcOrd="0" destOrd="0" presId="urn:microsoft.com/office/officeart/2005/8/layout/vList2"/>
    <dgm:cxn modelId="{97C17FAB-9E3C-460C-8A7E-8FD09930F2A2}" type="presParOf" srcId="{37597D71-2F48-47D1-9456-F51F4FC5C862}" destId="{A22C16F2-9582-4206-A16A-EF23590A847C}" srcOrd="0" destOrd="0" presId="urn:microsoft.com/office/officeart/2005/8/layout/vList2"/>
    <dgm:cxn modelId="{985A8359-9D4A-4133-90F9-6EC825D8A047}" type="presParOf" srcId="{37597D71-2F48-47D1-9456-F51F4FC5C862}" destId="{75F35AAE-4EB6-43FE-8AAF-928BA5208CE1}" srcOrd="1" destOrd="0" presId="urn:microsoft.com/office/officeart/2005/8/layout/vList2"/>
    <dgm:cxn modelId="{05425540-2E11-40AA-BA3A-40CF2D3C3C8D}" type="presParOf" srcId="{37597D71-2F48-47D1-9456-F51F4FC5C862}" destId="{076B3509-A93E-40C5-B5BA-AF722C784B38}" srcOrd="2" destOrd="0" presId="urn:microsoft.com/office/officeart/2005/8/layout/vList2"/>
    <dgm:cxn modelId="{C3852924-FEC6-4B63-8C9D-6BF2BC7A9CEB}" type="presParOf" srcId="{37597D71-2F48-47D1-9456-F51F4FC5C862}" destId="{FA36CCD9-CAB7-414C-849B-F235D2E0EA4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9ED5CDD-2B34-4B1A-BEE0-468F7BD644FE}" type="doc">
      <dgm:prSet loTypeId="urn:microsoft.com/office/officeart/2005/8/layout/vList2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24207E2-A0E6-473D-8B28-C7E7798B1A86}">
      <dgm:prSet/>
      <dgm:spPr/>
      <dgm:t>
        <a:bodyPr/>
        <a:lstStyle/>
        <a:p>
          <a:r>
            <a:rPr lang="en-US" u="sng" dirty="0"/>
            <a:t>The contents of a computer </a:t>
          </a:r>
          <a:r>
            <a:rPr lang="en-US" dirty="0"/>
            <a:t>are encapsulated in </a:t>
          </a:r>
          <a:r>
            <a:rPr lang="en-US" u="sng" dirty="0"/>
            <a:t>its </a:t>
          </a:r>
          <a:r>
            <a:rPr lang="en-US" b="1" u="sng" dirty="0"/>
            <a:t>memory</a:t>
          </a:r>
          <a:r>
            <a:rPr lang="en-US" u="sng" dirty="0"/>
            <a:t> and </a:t>
          </a:r>
          <a:r>
            <a:rPr lang="en-US" b="1" u="sng" dirty="0"/>
            <a:t>filesystem</a:t>
          </a:r>
          <a:r>
            <a:rPr lang="en-US" dirty="0"/>
            <a:t>.</a:t>
          </a:r>
        </a:p>
      </dgm:t>
    </dgm:pt>
    <dgm:pt modelId="{6345FBD5-EB41-4ACA-BD59-531E207010D1}" type="parTrans" cxnId="{D8FACABA-9160-46FA-AE5E-EC4B2D5C08EB}">
      <dgm:prSet/>
      <dgm:spPr/>
      <dgm:t>
        <a:bodyPr/>
        <a:lstStyle/>
        <a:p>
          <a:endParaRPr lang="en-US"/>
        </a:p>
      </dgm:t>
    </dgm:pt>
    <dgm:pt modelId="{4EC507B5-1F82-4426-941F-3476CC789A5F}" type="sibTrans" cxnId="{D8FACABA-9160-46FA-AE5E-EC4B2D5C08EB}">
      <dgm:prSet/>
      <dgm:spPr/>
      <dgm:t>
        <a:bodyPr/>
        <a:lstStyle/>
        <a:p>
          <a:endParaRPr lang="en-US"/>
        </a:p>
      </dgm:t>
    </dgm:pt>
    <dgm:pt modelId="{C5F81D0E-BAF8-4441-976F-EFF1A159D78D}">
      <dgm:prSet/>
      <dgm:spPr/>
      <dgm:t>
        <a:bodyPr/>
        <a:lstStyle/>
        <a:p>
          <a:r>
            <a:rPr lang="en-US" dirty="0"/>
            <a:t>Thus, </a:t>
          </a:r>
          <a:r>
            <a:rPr lang="en-US" b="1" dirty="0"/>
            <a:t>protection</a:t>
          </a:r>
          <a:r>
            <a:rPr lang="en-US" dirty="0"/>
            <a:t> of a computer’s </a:t>
          </a:r>
          <a:r>
            <a:rPr lang="en-US" b="1" dirty="0"/>
            <a:t>content</a:t>
          </a:r>
          <a:r>
            <a:rPr lang="en-US" dirty="0"/>
            <a:t> has to start with the </a:t>
          </a:r>
          <a:r>
            <a:rPr lang="en-US" b="1" dirty="0"/>
            <a:t>protection</a:t>
          </a:r>
          <a:r>
            <a:rPr lang="en-US" dirty="0"/>
            <a:t> of its </a:t>
          </a:r>
          <a:r>
            <a:rPr lang="en-US" b="1" dirty="0"/>
            <a:t>memory</a:t>
          </a:r>
          <a:r>
            <a:rPr lang="en-US" dirty="0"/>
            <a:t> and its </a:t>
          </a:r>
          <a:r>
            <a:rPr lang="en-US" b="1" dirty="0"/>
            <a:t>filesystem</a:t>
          </a:r>
          <a:r>
            <a:rPr lang="en-US" dirty="0"/>
            <a:t>.</a:t>
          </a:r>
        </a:p>
      </dgm:t>
    </dgm:pt>
    <dgm:pt modelId="{9FDF7A63-9E83-4094-9D60-E1607044E1F8}" type="parTrans" cxnId="{9BE808F9-232D-4189-86C0-1B52D5B75982}">
      <dgm:prSet/>
      <dgm:spPr/>
      <dgm:t>
        <a:bodyPr/>
        <a:lstStyle/>
        <a:p>
          <a:endParaRPr lang="en-US"/>
        </a:p>
      </dgm:t>
    </dgm:pt>
    <dgm:pt modelId="{C5365BB6-F1A8-49C8-921C-C9F85E610AD0}" type="sibTrans" cxnId="{9BE808F9-232D-4189-86C0-1B52D5B75982}">
      <dgm:prSet/>
      <dgm:spPr/>
      <dgm:t>
        <a:bodyPr/>
        <a:lstStyle/>
        <a:p>
          <a:endParaRPr lang="en-US"/>
        </a:p>
      </dgm:t>
    </dgm:pt>
    <dgm:pt modelId="{1558634F-2DD4-4B49-BC85-0F154FAE5856}" type="pres">
      <dgm:prSet presAssocID="{29ED5CDD-2B34-4B1A-BEE0-468F7BD644FE}" presName="linear" presStyleCnt="0">
        <dgm:presLayoutVars>
          <dgm:animLvl val="lvl"/>
          <dgm:resizeHandles val="exact"/>
        </dgm:presLayoutVars>
      </dgm:prSet>
      <dgm:spPr/>
    </dgm:pt>
    <dgm:pt modelId="{A34899CE-D85E-47CA-BCB6-EC9D5B92AB5E}" type="pres">
      <dgm:prSet presAssocID="{624207E2-A0E6-473D-8B28-C7E7798B1A8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AAFAD5D-C1BA-4D5D-98DB-CE6576063383}" type="pres">
      <dgm:prSet presAssocID="{4EC507B5-1F82-4426-941F-3476CC789A5F}" presName="spacer" presStyleCnt="0"/>
      <dgm:spPr/>
    </dgm:pt>
    <dgm:pt modelId="{E71D51AA-B207-4726-AC93-F3116107BCD0}" type="pres">
      <dgm:prSet presAssocID="{C5F81D0E-BAF8-4441-976F-EFF1A159D78D}" presName="parentText" presStyleLbl="node1" presStyleIdx="1" presStyleCnt="2" custScaleY="116895">
        <dgm:presLayoutVars>
          <dgm:chMax val="0"/>
          <dgm:bulletEnabled val="1"/>
        </dgm:presLayoutVars>
      </dgm:prSet>
      <dgm:spPr/>
    </dgm:pt>
  </dgm:ptLst>
  <dgm:cxnLst>
    <dgm:cxn modelId="{FB71760E-B1AD-4C8D-B406-C5EFC47F0A64}" type="presOf" srcId="{C5F81D0E-BAF8-4441-976F-EFF1A159D78D}" destId="{E71D51AA-B207-4726-AC93-F3116107BCD0}" srcOrd="0" destOrd="0" presId="urn:microsoft.com/office/officeart/2005/8/layout/vList2"/>
    <dgm:cxn modelId="{E50A8D2B-9534-43A7-9589-AE99A55DE9D6}" type="presOf" srcId="{29ED5CDD-2B34-4B1A-BEE0-468F7BD644FE}" destId="{1558634F-2DD4-4B49-BC85-0F154FAE5856}" srcOrd="0" destOrd="0" presId="urn:microsoft.com/office/officeart/2005/8/layout/vList2"/>
    <dgm:cxn modelId="{D8FACABA-9160-46FA-AE5E-EC4B2D5C08EB}" srcId="{29ED5CDD-2B34-4B1A-BEE0-468F7BD644FE}" destId="{624207E2-A0E6-473D-8B28-C7E7798B1A86}" srcOrd="0" destOrd="0" parTransId="{6345FBD5-EB41-4ACA-BD59-531E207010D1}" sibTransId="{4EC507B5-1F82-4426-941F-3476CC789A5F}"/>
    <dgm:cxn modelId="{9BE808F9-232D-4189-86C0-1B52D5B75982}" srcId="{29ED5CDD-2B34-4B1A-BEE0-468F7BD644FE}" destId="{C5F81D0E-BAF8-4441-976F-EFF1A159D78D}" srcOrd="1" destOrd="0" parTransId="{9FDF7A63-9E83-4094-9D60-E1607044E1F8}" sibTransId="{C5365BB6-F1A8-49C8-921C-C9F85E610AD0}"/>
    <dgm:cxn modelId="{0A62B7FD-156A-4CC9-95AF-998BD3BE5B3F}" type="presOf" srcId="{624207E2-A0E6-473D-8B28-C7E7798B1A86}" destId="{A34899CE-D85E-47CA-BCB6-EC9D5B92AB5E}" srcOrd="0" destOrd="0" presId="urn:microsoft.com/office/officeart/2005/8/layout/vList2"/>
    <dgm:cxn modelId="{9AE513B9-3483-4B1D-B523-0771D5ABEE06}" type="presParOf" srcId="{1558634F-2DD4-4B49-BC85-0F154FAE5856}" destId="{A34899CE-D85E-47CA-BCB6-EC9D5B92AB5E}" srcOrd="0" destOrd="0" presId="urn:microsoft.com/office/officeart/2005/8/layout/vList2"/>
    <dgm:cxn modelId="{5E380C03-4BFE-4113-92E2-9373D313ADBD}" type="presParOf" srcId="{1558634F-2DD4-4B49-BC85-0F154FAE5856}" destId="{2AAFAD5D-C1BA-4D5D-98DB-CE6576063383}" srcOrd="1" destOrd="0" presId="urn:microsoft.com/office/officeart/2005/8/layout/vList2"/>
    <dgm:cxn modelId="{20B3AF41-E090-4B59-9831-5AA3E0D019E0}" type="presParOf" srcId="{1558634F-2DD4-4B49-BC85-0F154FAE5856}" destId="{E71D51AA-B207-4726-AC93-F3116107BCD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82A3F8A-B383-422E-93E2-789ACC257E0E}" type="doc">
      <dgm:prSet loTypeId="urn:microsoft.com/office/officeart/2005/8/layout/hList3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70ADA1D-82B0-4499-A897-773109366182}">
      <dgm:prSet/>
      <dgm:spPr/>
      <dgm:t>
        <a:bodyPr/>
        <a:lstStyle/>
        <a:p>
          <a:r>
            <a:rPr lang="en-US" b="1" dirty="0"/>
            <a:t>virtual memory </a:t>
          </a:r>
          <a:r>
            <a:rPr lang="en-US" dirty="0"/>
            <a:t>is a useful tool for </a:t>
          </a:r>
          <a:r>
            <a:rPr lang="en-US" b="1" dirty="0"/>
            <a:t>operating systems</a:t>
          </a:r>
          <a:r>
            <a:rPr lang="en-US" dirty="0"/>
            <a:t>. </a:t>
          </a:r>
        </a:p>
      </dgm:t>
    </dgm:pt>
    <dgm:pt modelId="{C021D010-5382-4056-A1D1-93CE83D8B38C}" type="parTrans" cxnId="{248D4245-4917-412B-9477-34CB48621107}">
      <dgm:prSet/>
      <dgm:spPr/>
      <dgm:t>
        <a:bodyPr/>
        <a:lstStyle/>
        <a:p>
          <a:endParaRPr lang="en-US"/>
        </a:p>
      </dgm:t>
    </dgm:pt>
    <dgm:pt modelId="{2E9388AB-BC81-423C-B367-8F92C9332B93}" type="sibTrans" cxnId="{248D4245-4917-412B-9477-34CB48621107}">
      <dgm:prSet/>
      <dgm:spPr/>
      <dgm:t>
        <a:bodyPr/>
        <a:lstStyle/>
        <a:p>
          <a:endParaRPr lang="en-US"/>
        </a:p>
      </dgm:t>
    </dgm:pt>
    <dgm:pt modelId="{8B7D87DB-DD76-4B4E-A5E7-C4DD3166E57C}">
      <dgm:prSet/>
      <dgm:spPr/>
      <dgm:t>
        <a:bodyPr/>
        <a:lstStyle/>
        <a:p>
          <a:r>
            <a:rPr lang="en-US" dirty="0"/>
            <a:t>It allows for </a:t>
          </a:r>
          <a:r>
            <a:rPr lang="en-US" b="1" dirty="0"/>
            <a:t>multiple processes </a:t>
          </a:r>
          <a:r>
            <a:rPr lang="en-US" dirty="0"/>
            <a:t>with a </a:t>
          </a:r>
          <a:r>
            <a:rPr lang="en-US" b="1" dirty="0"/>
            <a:t>total address space larger than our RAM memory</a:t>
          </a:r>
          <a:r>
            <a:rPr lang="en-US" dirty="0"/>
            <a:t> to run effectively, </a:t>
          </a:r>
        </a:p>
      </dgm:t>
    </dgm:pt>
    <dgm:pt modelId="{65D3BE72-D865-4AB9-B4C7-223C2F367DA9}" type="parTrans" cxnId="{4B0780AE-F921-4132-9996-3B0384589D12}">
      <dgm:prSet/>
      <dgm:spPr/>
      <dgm:t>
        <a:bodyPr/>
        <a:lstStyle/>
        <a:p>
          <a:endParaRPr lang="en-US"/>
        </a:p>
      </dgm:t>
    </dgm:pt>
    <dgm:pt modelId="{F875EDD9-A270-4A77-8D46-FE4760D0C203}" type="sibTrans" cxnId="{4B0780AE-F921-4132-9996-3B0384589D12}">
      <dgm:prSet/>
      <dgm:spPr/>
      <dgm:t>
        <a:bodyPr/>
        <a:lstStyle/>
        <a:p>
          <a:endParaRPr lang="en-US"/>
        </a:p>
      </dgm:t>
    </dgm:pt>
    <dgm:pt modelId="{0C0E1DB5-FA7E-4E87-82CB-D52FA2D843F3}">
      <dgm:prSet/>
      <dgm:spPr/>
      <dgm:t>
        <a:bodyPr/>
        <a:lstStyle/>
        <a:p>
          <a:r>
            <a:rPr lang="en-US" dirty="0"/>
            <a:t>It supports these multiple processes to each view its </a:t>
          </a:r>
          <a:r>
            <a:rPr lang="en-US" b="1" dirty="0"/>
            <a:t>address spaces as being contiguous. </a:t>
          </a:r>
        </a:p>
      </dgm:t>
    </dgm:pt>
    <dgm:pt modelId="{1859EC1E-14BF-40A1-8D3B-548A55BDDC16}" type="parTrans" cxnId="{68DD4E52-9CF1-41E2-9089-B90B865AA638}">
      <dgm:prSet/>
      <dgm:spPr/>
      <dgm:t>
        <a:bodyPr/>
        <a:lstStyle/>
        <a:p>
          <a:endParaRPr lang="en-US"/>
        </a:p>
      </dgm:t>
    </dgm:pt>
    <dgm:pt modelId="{639E308F-14FE-4A1C-B07F-D6CB82EB6133}" type="sibTrans" cxnId="{68DD4E52-9CF1-41E2-9089-B90B865AA638}">
      <dgm:prSet/>
      <dgm:spPr/>
      <dgm:t>
        <a:bodyPr/>
        <a:lstStyle/>
        <a:p>
          <a:endParaRPr lang="en-US"/>
        </a:p>
      </dgm:t>
    </dgm:pt>
    <dgm:pt modelId="{D34A0C13-FD03-49F6-960D-04BF0B1BB30F}">
      <dgm:prSet/>
      <dgm:spPr/>
      <dgm:t>
        <a:bodyPr/>
        <a:lstStyle/>
        <a:p>
          <a:endParaRPr lang="en-US"/>
        </a:p>
      </dgm:t>
    </dgm:pt>
    <dgm:pt modelId="{E77D71BB-1463-455C-A8CC-A481BB451662}" type="parTrans" cxnId="{8D1C28B5-E59D-41B7-A601-86C4308A3306}">
      <dgm:prSet/>
      <dgm:spPr/>
      <dgm:t>
        <a:bodyPr/>
        <a:lstStyle/>
        <a:p>
          <a:endParaRPr lang="en-US"/>
        </a:p>
      </dgm:t>
    </dgm:pt>
    <dgm:pt modelId="{BE103B58-9D99-4F3B-965E-57499CD218AD}" type="sibTrans" cxnId="{8D1C28B5-E59D-41B7-A601-86C4308A3306}">
      <dgm:prSet/>
      <dgm:spPr/>
      <dgm:t>
        <a:bodyPr/>
        <a:lstStyle/>
        <a:p>
          <a:endParaRPr lang="en-US"/>
        </a:p>
      </dgm:t>
    </dgm:pt>
    <dgm:pt modelId="{1D48CEBE-63B4-4161-8224-07F9D196D75D}" type="pres">
      <dgm:prSet presAssocID="{582A3F8A-B383-422E-93E2-789ACC257E0E}" presName="composite" presStyleCnt="0">
        <dgm:presLayoutVars>
          <dgm:chMax val="1"/>
          <dgm:dir/>
          <dgm:resizeHandles val="exact"/>
        </dgm:presLayoutVars>
      </dgm:prSet>
      <dgm:spPr/>
    </dgm:pt>
    <dgm:pt modelId="{FE302BFC-D5B3-4CB6-96E2-65E4339FC67D}" type="pres">
      <dgm:prSet presAssocID="{870ADA1D-82B0-4499-A897-773109366182}" presName="roof" presStyleLbl="dkBgShp" presStyleIdx="0" presStyleCnt="2"/>
      <dgm:spPr/>
    </dgm:pt>
    <dgm:pt modelId="{C5FE7059-E9E4-42A4-B7C1-0A63BDBB4FC2}" type="pres">
      <dgm:prSet presAssocID="{870ADA1D-82B0-4499-A897-773109366182}" presName="pillars" presStyleCnt="0"/>
      <dgm:spPr/>
    </dgm:pt>
    <dgm:pt modelId="{B1F0827B-F141-4D2D-B99B-CCF243CCAE7B}" type="pres">
      <dgm:prSet presAssocID="{870ADA1D-82B0-4499-A897-773109366182}" presName="pillar1" presStyleLbl="node1" presStyleIdx="0" presStyleCnt="2">
        <dgm:presLayoutVars>
          <dgm:bulletEnabled val="1"/>
        </dgm:presLayoutVars>
      </dgm:prSet>
      <dgm:spPr/>
    </dgm:pt>
    <dgm:pt modelId="{DB41DEC0-EEEB-4E64-B265-675132E4ED13}" type="pres">
      <dgm:prSet presAssocID="{0C0E1DB5-FA7E-4E87-82CB-D52FA2D843F3}" presName="pillarX" presStyleLbl="node1" presStyleIdx="1" presStyleCnt="2">
        <dgm:presLayoutVars>
          <dgm:bulletEnabled val="1"/>
        </dgm:presLayoutVars>
      </dgm:prSet>
      <dgm:spPr/>
    </dgm:pt>
    <dgm:pt modelId="{93326E8B-FC1F-4B64-85E5-5A436F00CF7D}" type="pres">
      <dgm:prSet presAssocID="{870ADA1D-82B0-4499-A897-773109366182}" presName="base" presStyleLbl="dkBgShp" presStyleIdx="1" presStyleCnt="2"/>
      <dgm:spPr/>
    </dgm:pt>
  </dgm:ptLst>
  <dgm:cxnLst>
    <dgm:cxn modelId="{FF22DA0A-0C90-4895-8816-5DC3B7E96255}" type="presOf" srcId="{8B7D87DB-DD76-4B4E-A5E7-C4DD3166E57C}" destId="{B1F0827B-F141-4D2D-B99B-CCF243CCAE7B}" srcOrd="0" destOrd="0" presId="urn:microsoft.com/office/officeart/2005/8/layout/hList3"/>
    <dgm:cxn modelId="{248D4245-4917-412B-9477-34CB48621107}" srcId="{582A3F8A-B383-422E-93E2-789ACC257E0E}" destId="{870ADA1D-82B0-4499-A897-773109366182}" srcOrd="0" destOrd="0" parTransId="{C021D010-5382-4056-A1D1-93CE83D8B38C}" sibTransId="{2E9388AB-BC81-423C-B367-8F92C9332B93}"/>
    <dgm:cxn modelId="{96D1E151-87BD-43BC-B42F-C4648EF9C7FC}" type="presOf" srcId="{582A3F8A-B383-422E-93E2-789ACC257E0E}" destId="{1D48CEBE-63B4-4161-8224-07F9D196D75D}" srcOrd="0" destOrd="0" presId="urn:microsoft.com/office/officeart/2005/8/layout/hList3"/>
    <dgm:cxn modelId="{68DD4E52-9CF1-41E2-9089-B90B865AA638}" srcId="{870ADA1D-82B0-4499-A897-773109366182}" destId="{0C0E1DB5-FA7E-4E87-82CB-D52FA2D843F3}" srcOrd="1" destOrd="0" parTransId="{1859EC1E-14BF-40A1-8D3B-548A55BDDC16}" sibTransId="{639E308F-14FE-4A1C-B07F-D6CB82EB6133}"/>
    <dgm:cxn modelId="{4B0780AE-F921-4132-9996-3B0384589D12}" srcId="{870ADA1D-82B0-4499-A897-773109366182}" destId="{8B7D87DB-DD76-4B4E-A5E7-C4DD3166E57C}" srcOrd="0" destOrd="0" parTransId="{65D3BE72-D865-4AB9-B4C7-223C2F367DA9}" sibTransId="{F875EDD9-A270-4A77-8D46-FE4760D0C203}"/>
    <dgm:cxn modelId="{8D1C28B5-E59D-41B7-A601-86C4308A3306}" srcId="{582A3F8A-B383-422E-93E2-789ACC257E0E}" destId="{D34A0C13-FD03-49F6-960D-04BF0B1BB30F}" srcOrd="1" destOrd="0" parTransId="{E77D71BB-1463-455C-A8CC-A481BB451662}" sibTransId="{BE103B58-9D99-4F3B-965E-57499CD218AD}"/>
    <dgm:cxn modelId="{613177D0-6FA2-43DD-B36A-95BD0CD35FC5}" type="presOf" srcId="{870ADA1D-82B0-4499-A897-773109366182}" destId="{FE302BFC-D5B3-4CB6-96E2-65E4339FC67D}" srcOrd="0" destOrd="0" presId="urn:microsoft.com/office/officeart/2005/8/layout/hList3"/>
    <dgm:cxn modelId="{F4E31DF3-4A96-419C-8286-E6505C70AD13}" type="presOf" srcId="{0C0E1DB5-FA7E-4E87-82CB-D52FA2D843F3}" destId="{DB41DEC0-EEEB-4E64-B265-675132E4ED13}" srcOrd="0" destOrd="0" presId="urn:microsoft.com/office/officeart/2005/8/layout/hList3"/>
    <dgm:cxn modelId="{664F7299-C9D7-4B68-9655-CDB69DEDAE65}" type="presParOf" srcId="{1D48CEBE-63B4-4161-8224-07F9D196D75D}" destId="{FE302BFC-D5B3-4CB6-96E2-65E4339FC67D}" srcOrd="0" destOrd="0" presId="urn:microsoft.com/office/officeart/2005/8/layout/hList3"/>
    <dgm:cxn modelId="{8A50ECCF-C9F1-4F2B-AE5B-93FBB86A400D}" type="presParOf" srcId="{1D48CEBE-63B4-4161-8224-07F9D196D75D}" destId="{C5FE7059-E9E4-42A4-B7C1-0A63BDBB4FC2}" srcOrd="1" destOrd="0" presId="urn:microsoft.com/office/officeart/2005/8/layout/hList3"/>
    <dgm:cxn modelId="{81164542-3AD3-4327-9DD1-76DE0B47A5DC}" type="presParOf" srcId="{C5FE7059-E9E4-42A4-B7C1-0A63BDBB4FC2}" destId="{B1F0827B-F141-4D2D-B99B-CCF243CCAE7B}" srcOrd="0" destOrd="0" presId="urn:microsoft.com/office/officeart/2005/8/layout/hList3"/>
    <dgm:cxn modelId="{2138C07F-3742-46DE-BCEB-13F1616A478A}" type="presParOf" srcId="{C5FE7059-E9E4-42A4-B7C1-0A63BDBB4FC2}" destId="{DB41DEC0-EEEB-4E64-B265-675132E4ED13}" srcOrd="1" destOrd="0" presId="urn:microsoft.com/office/officeart/2005/8/layout/hList3"/>
    <dgm:cxn modelId="{298A9877-1481-4B08-A322-DD6E2384E1F5}" type="presParOf" srcId="{1D48CEBE-63B4-4161-8224-07F9D196D75D}" destId="{93326E8B-FC1F-4B64-85E5-5A436F00CF7D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096DC59-C9FB-478D-B303-4E68F14C0905}" type="doc">
      <dgm:prSet loTypeId="urn:microsoft.com/office/officeart/2005/8/layout/vList2" loCatId="list" qsTypeId="urn:microsoft.com/office/officeart/2005/8/quickstyle/simple1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6FDD4F19-4680-4B5F-B22B-715A8D0E6C19}">
      <dgm:prSet/>
      <dgm:spPr/>
      <dgm:t>
        <a:bodyPr/>
        <a:lstStyle/>
        <a:p>
          <a:r>
            <a:rPr lang="en-US" dirty="0"/>
            <a:t>On Windows, </a:t>
          </a:r>
          <a:r>
            <a:rPr lang="en-US" b="1" dirty="0"/>
            <a:t>virtual memory </a:t>
          </a:r>
          <a:r>
            <a:rPr lang="en-US" dirty="0"/>
            <a:t>pages that have been written to the </a:t>
          </a:r>
          <a:r>
            <a:rPr lang="en-US" b="1" dirty="0"/>
            <a:t>hard disk </a:t>
          </a:r>
          <a:r>
            <a:rPr lang="en-US" dirty="0"/>
            <a:t>are actually contained in what is known as the page ﬁle, located at </a:t>
          </a:r>
          <a:r>
            <a:rPr lang="en-US" b="1" dirty="0"/>
            <a:t>C:\pageﬁle.sys.</a:t>
          </a:r>
        </a:p>
      </dgm:t>
    </dgm:pt>
    <dgm:pt modelId="{47AA4F85-D1C3-42DB-835C-DD47BEC2F28F}" type="parTrans" cxnId="{BFEAE0BC-16F5-4633-AD42-5AB19ECCFAAB}">
      <dgm:prSet/>
      <dgm:spPr/>
      <dgm:t>
        <a:bodyPr/>
        <a:lstStyle/>
        <a:p>
          <a:endParaRPr lang="en-US"/>
        </a:p>
      </dgm:t>
    </dgm:pt>
    <dgm:pt modelId="{A7EFE1D3-CA74-4F52-AB40-28971813E75E}" type="sibTrans" cxnId="{BFEAE0BC-16F5-4633-AD42-5AB19ECCFAAB}">
      <dgm:prSet/>
      <dgm:spPr/>
      <dgm:t>
        <a:bodyPr/>
        <a:lstStyle/>
        <a:p>
          <a:endParaRPr lang="en-US"/>
        </a:p>
      </dgm:t>
    </dgm:pt>
    <dgm:pt modelId="{002BA75E-E29B-41D3-9DF6-8470F2F1E75B}">
      <dgm:prSet/>
      <dgm:spPr/>
      <dgm:t>
        <a:bodyPr/>
        <a:lstStyle/>
        <a:p>
          <a:r>
            <a:rPr lang="en-US" b="1" dirty="0"/>
            <a:t>OSes</a:t>
          </a:r>
          <a:r>
            <a:rPr lang="en-US" dirty="0"/>
            <a:t> enforce rules </a:t>
          </a:r>
          <a:r>
            <a:rPr lang="en-US" b="1" dirty="0"/>
            <a:t>preventing</a:t>
          </a:r>
          <a:r>
            <a:rPr lang="en-US" dirty="0"/>
            <a:t> users from viewing the contents of </a:t>
          </a:r>
          <a:r>
            <a:rPr lang="en-US" b="1" dirty="0"/>
            <a:t>virtual memory ﬁles </a:t>
          </a:r>
          <a:r>
            <a:rPr lang="en-US" dirty="0"/>
            <a:t>while the </a:t>
          </a:r>
          <a:r>
            <a:rPr lang="en-US" b="1" dirty="0"/>
            <a:t>OS is running</a:t>
          </a:r>
          <a:r>
            <a:rPr lang="en-US" dirty="0"/>
            <a:t>, and it may be conﬁgured such that they are </a:t>
          </a:r>
          <a:r>
            <a:rPr lang="en-US" b="1" dirty="0"/>
            <a:t>deleted when the machine is shut down.</a:t>
          </a:r>
          <a:endParaRPr lang="en-US" dirty="0"/>
        </a:p>
      </dgm:t>
    </dgm:pt>
    <dgm:pt modelId="{EE3C93BD-4B1E-4B9B-B63D-BE5C63EC5690}" type="parTrans" cxnId="{2140AC86-4F61-47E6-8C6E-581A7B458284}">
      <dgm:prSet/>
      <dgm:spPr/>
      <dgm:t>
        <a:bodyPr/>
        <a:lstStyle/>
        <a:p>
          <a:endParaRPr lang="en-US"/>
        </a:p>
      </dgm:t>
    </dgm:pt>
    <dgm:pt modelId="{2479A344-9AC4-4441-BEE9-518E9B668159}" type="sibTrans" cxnId="{2140AC86-4F61-47E6-8C6E-581A7B458284}">
      <dgm:prSet/>
      <dgm:spPr/>
      <dgm:t>
        <a:bodyPr/>
        <a:lstStyle/>
        <a:p>
          <a:endParaRPr lang="en-US"/>
        </a:p>
      </dgm:t>
    </dgm:pt>
    <dgm:pt modelId="{4BE61F8B-F280-498B-8C81-3BD90B41039B}" type="pres">
      <dgm:prSet presAssocID="{8096DC59-C9FB-478D-B303-4E68F14C0905}" presName="linear" presStyleCnt="0">
        <dgm:presLayoutVars>
          <dgm:animLvl val="lvl"/>
          <dgm:resizeHandles val="exact"/>
        </dgm:presLayoutVars>
      </dgm:prSet>
      <dgm:spPr/>
    </dgm:pt>
    <dgm:pt modelId="{0E774FF1-5426-4130-BA9C-37A36F4F4F2D}" type="pres">
      <dgm:prSet presAssocID="{6FDD4F19-4680-4B5F-B22B-715A8D0E6C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AFA7A92-4F1B-4B4D-8FD6-3FF5504040CD}" type="pres">
      <dgm:prSet presAssocID="{A7EFE1D3-CA74-4F52-AB40-28971813E75E}" presName="spacer" presStyleCnt="0"/>
      <dgm:spPr/>
    </dgm:pt>
    <dgm:pt modelId="{7596E780-50DF-40AF-9CBC-0C9832770A3C}" type="pres">
      <dgm:prSet presAssocID="{002BA75E-E29B-41D3-9DF6-8470F2F1E75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E452D4F-6253-4252-A649-6730FA6ADC50}" type="presOf" srcId="{6FDD4F19-4680-4B5F-B22B-715A8D0E6C19}" destId="{0E774FF1-5426-4130-BA9C-37A36F4F4F2D}" srcOrd="0" destOrd="0" presId="urn:microsoft.com/office/officeart/2005/8/layout/vList2"/>
    <dgm:cxn modelId="{2140AC86-4F61-47E6-8C6E-581A7B458284}" srcId="{8096DC59-C9FB-478D-B303-4E68F14C0905}" destId="{002BA75E-E29B-41D3-9DF6-8470F2F1E75B}" srcOrd="1" destOrd="0" parTransId="{EE3C93BD-4B1E-4B9B-B63D-BE5C63EC5690}" sibTransId="{2479A344-9AC4-4441-BEE9-518E9B668159}"/>
    <dgm:cxn modelId="{E2050D97-D1C5-4588-9C93-23247F2A990B}" type="presOf" srcId="{8096DC59-C9FB-478D-B303-4E68F14C0905}" destId="{4BE61F8B-F280-498B-8C81-3BD90B41039B}" srcOrd="0" destOrd="0" presId="urn:microsoft.com/office/officeart/2005/8/layout/vList2"/>
    <dgm:cxn modelId="{BFEAE0BC-16F5-4633-AD42-5AB19ECCFAAB}" srcId="{8096DC59-C9FB-478D-B303-4E68F14C0905}" destId="{6FDD4F19-4680-4B5F-B22B-715A8D0E6C19}" srcOrd="0" destOrd="0" parTransId="{47AA4F85-D1C3-42DB-835C-DD47BEC2F28F}" sibTransId="{A7EFE1D3-CA74-4F52-AB40-28971813E75E}"/>
    <dgm:cxn modelId="{2C9C05F3-BCFD-476B-A5E4-9BD34FE41845}" type="presOf" srcId="{002BA75E-E29B-41D3-9DF6-8470F2F1E75B}" destId="{7596E780-50DF-40AF-9CBC-0C9832770A3C}" srcOrd="0" destOrd="0" presId="urn:microsoft.com/office/officeart/2005/8/layout/vList2"/>
    <dgm:cxn modelId="{8076ED7F-ADA9-46F4-B2F7-65C6C57B788E}" type="presParOf" srcId="{4BE61F8B-F280-498B-8C81-3BD90B41039B}" destId="{0E774FF1-5426-4130-BA9C-37A36F4F4F2D}" srcOrd="0" destOrd="0" presId="urn:microsoft.com/office/officeart/2005/8/layout/vList2"/>
    <dgm:cxn modelId="{CC661462-B4D1-4662-A9FA-D7B2200A7736}" type="presParOf" srcId="{4BE61F8B-F280-498B-8C81-3BD90B41039B}" destId="{3AFA7A92-4F1B-4B4D-8FD6-3FF5504040CD}" srcOrd="1" destOrd="0" presId="urn:microsoft.com/office/officeart/2005/8/layout/vList2"/>
    <dgm:cxn modelId="{3C2BB5E9-B5A5-4A8E-BE5E-F959CD9623E0}" type="presParOf" srcId="{4BE61F8B-F280-498B-8C81-3BD90B41039B}" destId="{7596E780-50DF-40AF-9CBC-0C9832770A3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EABAD85-3333-4B16-A7A6-FCAA7FFB4451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7CB05973-7BED-49FB-B496-5B5DE8A059F3}">
      <dgm:prSet/>
      <dgm:spPr/>
      <dgm:t>
        <a:bodyPr/>
        <a:lstStyle/>
        <a:p>
          <a:r>
            <a:rPr lang="en-US" dirty="0"/>
            <a:t>However, if an attacker </a:t>
          </a:r>
          <a:r>
            <a:rPr lang="en-US" b="1" dirty="0"/>
            <a:t>suddenly powered off </a:t>
          </a:r>
          <a:r>
            <a:rPr lang="en-US" dirty="0"/>
            <a:t>the machine without properly shutting down and </a:t>
          </a:r>
          <a:r>
            <a:rPr lang="en-US" b="1" dirty="0"/>
            <a:t>booted</a:t>
          </a:r>
          <a:r>
            <a:rPr lang="en-US" dirty="0"/>
            <a:t> to another </a:t>
          </a:r>
          <a:r>
            <a:rPr lang="en-US" b="1" dirty="0"/>
            <a:t>operating system </a:t>
          </a:r>
          <a:r>
            <a:rPr lang="en-US" dirty="0"/>
            <a:t>via </a:t>
          </a:r>
          <a:r>
            <a:rPr lang="en-US" b="1" dirty="0"/>
            <a:t>external media</a:t>
          </a:r>
          <a:r>
            <a:rPr lang="en-US" dirty="0"/>
            <a:t>: </a:t>
          </a:r>
        </a:p>
      </dgm:t>
    </dgm:pt>
    <dgm:pt modelId="{87D81AC6-A12D-4ECB-8264-BAD3938082B2}" type="parTrans" cxnId="{C8C662EB-1E61-42B1-ABD7-23B062A5619B}">
      <dgm:prSet/>
      <dgm:spPr/>
      <dgm:t>
        <a:bodyPr/>
        <a:lstStyle/>
        <a:p>
          <a:endParaRPr lang="en-US"/>
        </a:p>
      </dgm:t>
    </dgm:pt>
    <dgm:pt modelId="{49FFE9A1-D138-403E-9FEE-3A49330D486B}" type="sibTrans" cxnId="{C8C662EB-1E61-42B1-ABD7-23B062A5619B}">
      <dgm:prSet/>
      <dgm:spPr/>
      <dgm:t>
        <a:bodyPr/>
        <a:lstStyle/>
        <a:p>
          <a:endParaRPr lang="en-US"/>
        </a:p>
      </dgm:t>
    </dgm:pt>
    <dgm:pt modelId="{F0BE0B7D-E196-46CC-9F32-8F4182F29C26}">
      <dgm:prSet/>
      <dgm:spPr/>
      <dgm:t>
        <a:bodyPr/>
        <a:lstStyle/>
        <a:p>
          <a:r>
            <a:rPr lang="en-US" dirty="0"/>
            <a:t>it may be possible to </a:t>
          </a:r>
          <a:r>
            <a:rPr lang="en-US" b="1" dirty="0"/>
            <a:t>view these ﬁles </a:t>
          </a:r>
          <a:r>
            <a:rPr lang="en-US" dirty="0"/>
            <a:t>and </a:t>
          </a:r>
          <a:r>
            <a:rPr lang="en-US" b="1" dirty="0"/>
            <a:t>reconstruct</a:t>
          </a:r>
          <a:r>
            <a:rPr lang="en-US" dirty="0"/>
            <a:t> portions of </a:t>
          </a:r>
          <a:r>
            <a:rPr lang="en-US" b="1" dirty="0"/>
            <a:t>memory</a:t>
          </a:r>
          <a:r>
            <a:rPr lang="en-US" dirty="0"/>
            <a:t>, potentially exposing </a:t>
          </a:r>
          <a:r>
            <a:rPr lang="en-US" b="1" dirty="0"/>
            <a:t>sensitive information</a:t>
          </a:r>
          <a:endParaRPr lang="en-US" dirty="0"/>
        </a:p>
      </dgm:t>
    </dgm:pt>
    <dgm:pt modelId="{B601539A-3DE8-48FE-992C-225C45A69A90}" type="parTrans" cxnId="{40B19338-08A0-4BC3-8FDC-8BBE63C31B35}">
      <dgm:prSet/>
      <dgm:spPr/>
      <dgm:t>
        <a:bodyPr/>
        <a:lstStyle/>
        <a:p>
          <a:endParaRPr lang="en-US"/>
        </a:p>
      </dgm:t>
    </dgm:pt>
    <dgm:pt modelId="{492F423E-BB5A-49AE-82D3-B64325E91E6D}" type="sibTrans" cxnId="{40B19338-08A0-4BC3-8FDC-8BBE63C31B35}">
      <dgm:prSet/>
      <dgm:spPr/>
      <dgm:t>
        <a:bodyPr/>
        <a:lstStyle/>
        <a:p>
          <a:endParaRPr lang="en-US"/>
        </a:p>
      </dgm:t>
    </dgm:pt>
    <dgm:pt modelId="{512A997E-CC3B-4AD7-B943-868475CB194E}">
      <dgm:prSet/>
      <dgm:spPr/>
      <dgm:t>
        <a:bodyPr/>
        <a:lstStyle/>
        <a:p>
          <a:r>
            <a:rPr lang="en-US" b="1" dirty="0"/>
            <a:t>Solution: hard disk encryption </a:t>
          </a:r>
          <a:r>
            <a:rPr lang="en-US" dirty="0"/>
            <a:t>should be used in all cases where potentially untrusted parties have physical access to a machine</a:t>
          </a:r>
        </a:p>
      </dgm:t>
    </dgm:pt>
    <dgm:pt modelId="{D123F711-14AD-4C98-91CA-3436E6FDB5E8}" type="parTrans" cxnId="{C09E461E-C672-4A8B-BFAD-3245995FCF37}">
      <dgm:prSet/>
      <dgm:spPr/>
      <dgm:t>
        <a:bodyPr/>
        <a:lstStyle/>
        <a:p>
          <a:endParaRPr lang="en-US"/>
        </a:p>
      </dgm:t>
    </dgm:pt>
    <dgm:pt modelId="{3F504366-ADC4-4D00-A3C5-025EBC39FD1B}" type="sibTrans" cxnId="{C09E461E-C672-4A8B-BFAD-3245995FCF37}">
      <dgm:prSet/>
      <dgm:spPr/>
      <dgm:t>
        <a:bodyPr/>
        <a:lstStyle/>
        <a:p>
          <a:endParaRPr lang="en-US"/>
        </a:p>
      </dgm:t>
    </dgm:pt>
    <dgm:pt modelId="{106B75C9-9A64-4D1D-AE9A-6857CDABCB36}" type="pres">
      <dgm:prSet presAssocID="{3EABAD85-3333-4B16-A7A6-FCAA7FFB4451}" presName="linear" presStyleCnt="0">
        <dgm:presLayoutVars>
          <dgm:animLvl val="lvl"/>
          <dgm:resizeHandles val="exact"/>
        </dgm:presLayoutVars>
      </dgm:prSet>
      <dgm:spPr/>
    </dgm:pt>
    <dgm:pt modelId="{E355B304-ADAA-4CF1-886F-D2E346E09F70}" type="pres">
      <dgm:prSet presAssocID="{7CB05973-7BED-49FB-B496-5B5DE8A059F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DF64C7B-63DA-4E82-B323-D366C9FE47EA}" type="pres">
      <dgm:prSet presAssocID="{7CB05973-7BED-49FB-B496-5B5DE8A059F3}" presName="childText" presStyleLbl="revTx" presStyleIdx="0" presStyleCnt="1">
        <dgm:presLayoutVars>
          <dgm:bulletEnabled val="1"/>
        </dgm:presLayoutVars>
      </dgm:prSet>
      <dgm:spPr/>
    </dgm:pt>
    <dgm:pt modelId="{AB145172-5C55-403C-9217-562722DA36C7}" type="pres">
      <dgm:prSet presAssocID="{512A997E-CC3B-4AD7-B943-868475CB194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09E461E-C672-4A8B-BFAD-3245995FCF37}" srcId="{3EABAD85-3333-4B16-A7A6-FCAA7FFB4451}" destId="{512A997E-CC3B-4AD7-B943-868475CB194E}" srcOrd="1" destOrd="0" parTransId="{D123F711-14AD-4C98-91CA-3436E6FDB5E8}" sibTransId="{3F504366-ADC4-4D00-A3C5-025EBC39FD1B}"/>
    <dgm:cxn modelId="{40B19338-08A0-4BC3-8FDC-8BBE63C31B35}" srcId="{7CB05973-7BED-49FB-B496-5B5DE8A059F3}" destId="{F0BE0B7D-E196-46CC-9F32-8F4182F29C26}" srcOrd="0" destOrd="0" parTransId="{B601539A-3DE8-48FE-992C-225C45A69A90}" sibTransId="{492F423E-BB5A-49AE-82D3-B64325E91E6D}"/>
    <dgm:cxn modelId="{0E7D5A5D-18E1-4F69-9829-F5043C917C66}" type="presOf" srcId="{512A997E-CC3B-4AD7-B943-868475CB194E}" destId="{AB145172-5C55-403C-9217-562722DA36C7}" srcOrd="0" destOrd="0" presId="urn:microsoft.com/office/officeart/2005/8/layout/vList2"/>
    <dgm:cxn modelId="{99FDD085-0482-464C-821A-143680480CA7}" type="presOf" srcId="{3EABAD85-3333-4B16-A7A6-FCAA7FFB4451}" destId="{106B75C9-9A64-4D1D-AE9A-6857CDABCB36}" srcOrd="0" destOrd="0" presId="urn:microsoft.com/office/officeart/2005/8/layout/vList2"/>
    <dgm:cxn modelId="{87B1EB98-D619-4590-8FD7-FEC36B2F7E0A}" type="presOf" srcId="{7CB05973-7BED-49FB-B496-5B5DE8A059F3}" destId="{E355B304-ADAA-4CF1-886F-D2E346E09F70}" srcOrd="0" destOrd="0" presId="urn:microsoft.com/office/officeart/2005/8/layout/vList2"/>
    <dgm:cxn modelId="{89317BE1-D790-47E4-94B4-9F9DA3A3B99F}" type="presOf" srcId="{F0BE0B7D-E196-46CC-9F32-8F4182F29C26}" destId="{6DF64C7B-63DA-4E82-B323-D366C9FE47EA}" srcOrd="0" destOrd="0" presId="urn:microsoft.com/office/officeart/2005/8/layout/vList2"/>
    <dgm:cxn modelId="{C8C662EB-1E61-42B1-ABD7-23B062A5619B}" srcId="{3EABAD85-3333-4B16-A7A6-FCAA7FFB4451}" destId="{7CB05973-7BED-49FB-B496-5B5DE8A059F3}" srcOrd="0" destOrd="0" parTransId="{87D81AC6-A12D-4ECB-8264-BAD3938082B2}" sibTransId="{49FFE9A1-D138-403E-9FEE-3A49330D486B}"/>
    <dgm:cxn modelId="{1970364A-36A8-4AF7-BFEE-EBE803BAA26D}" type="presParOf" srcId="{106B75C9-9A64-4D1D-AE9A-6857CDABCB36}" destId="{E355B304-ADAA-4CF1-886F-D2E346E09F70}" srcOrd="0" destOrd="0" presId="urn:microsoft.com/office/officeart/2005/8/layout/vList2"/>
    <dgm:cxn modelId="{6A5BA5D3-A233-4BDE-866D-B4A9EE51B46C}" type="presParOf" srcId="{106B75C9-9A64-4D1D-AE9A-6857CDABCB36}" destId="{6DF64C7B-63DA-4E82-B323-D366C9FE47EA}" srcOrd="1" destOrd="0" presId="urn:microsoft.com/office/officeart/2005/8/layout/vList2"/>
    <dgm:cxn modelId="{1A2A9260-4CCF-4DC7-81A6-F82FD4938C68}" type="presParOf" srcId="{106B75C9-9A64-4D1D-AE9A-6857CDABCB36}" destId="{AB145172-5C55-403C-9217-562722DA36C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334A91E-0A5C-44FD-83D3-79854A02494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1EBA7AD-F68F-4683-864B-9E243127C8F6}">
      <dgm:prSet/>
      <dgm:spPr/>
      <dgm:t>
        <a:bodyPr/>
        <a:lstStyle/>
        <a:p>
          <a:r>
            <a:rPr lang="en-US" dirty="0"/>
            <a:t>How does the operating system </a:t>
          </a:r>
          <a:r>
            <a:rPr lang="en-US" b="1" dirty="0"/>
            <a:t>securely</a:t>
          </a:r>
          <a:r>
            <a:rPr lang="en-US" dirty="0"/>
            <a:t> </a:t>
          </a:r>
          <a:r>
            <a:rPr lang="en-US" b="1" dirty="0"/>
            <a:t>identify</a:t>
          </a:r>
          <a:r>
            <a:rPr lang="en-US" dirty="0"/>
            <a:t> its </a:t>
          </a:r>
          <a:r>
            <a:rPr lang="en-US" b="1" dirty="0"/>
            <a:t>users</a:t>
          </a:r>
          <a:r>
            <a:rPr lang="en-US" dirty="0"/>
            <a:t>?</a:t>
          </a:r>
        </a:p>
      </dgm:t>
    </dgm:pt>
    <dgm:pt modelId="{2AFB9BFF-D357-4EAF-AC82-4158D7D7A71B}" type="parTrans" cxnId="{1E3C0D9F-FDAA-46BF-A4C4-4D65EC3A1480}">
      <dgm:prSet/>
      <dgm:spPr/>
      <dgm:t>
        <a:bodyPr/>
        <a:lstStyle/>
        <a:p>
          <a:endParaRPr lang="en-US"/>
        </a:p>
      </dgm:t>
    </dgm:pt>
    <dgm:pt modelId="{6857AA21-AA6B-43A6-99FB-5C6AB8D07BAD}" type="sibTrans" cxnId="{1E3C0D9F-FDAA-46BF-A4C4-4D65EC3A1480}">
      <dgm:prSet/>
      <dgm:spPr/>
      <dgm:t>
        <a:bodyPr/>
        <a:lstStyle/>
        <a:p>
          <a:endParaRPr lang="en-US"/>
        </a:p>
      </dgm:t>
    </dgm:pt>
    <dgm:pt modelId="{CA81FC79-186E-430C-A5CA-847AA9A28AF4}">
      <dgm:prSet/>
      <dgm:spPr/>
      <dgm:t>
        <a:bodyPr/>
        <a:lstStyle/>
        <a:p>
          <a:r>
            <a:rPr lang="en-US" dirty="0"/>
            <a:t>A </a:t>
          </a:r>
          <a:r>
            <a:rPr lang="en-US" b="1" dirty="0"/>
            <a:t>standard authentication </a:t>
          </a:r>
          <a:r>
            <a:rPr lang="en-US" dirty="0"/>
            <a:t>mechanism used by most </a:t>
          </a:r>
          <a:r>
            <a:rPr lang="en-US" b="1" dirty="0"/>
            <a:t>operating systems </a:t>
          </a:r>
          <a:r>
            <a:rPr lang="en-US" dirty="0"/>
            <a:t>is:</a:t>
          </a:r>
        </a:p>
        <a:p>
          <a:r>
            <a:rPr lang="en-US" dirty="0"/>
            <a:t>	</a:t>
          </a: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for </a:t>
          </a:r>
          <a:r>
            <a:rPr lang="en-US" b="1" dirty="0"/>
            <a:t>users</a:t>
          </a:r>
          <a:r>
            <a:rPr lang="en-US" dirty="0"/>
            <a:t> to </a:t>
          </a:r>
          <a:r>
            <a:rPr lang="en-US" b="1" dirty="0"/>
            <a:t>log in </a:t>
          </a:r>
          <a:r>
            <a:rPr lang="en-US" dirty="0"/>
            <a:t>by entering a </a:t>
          </a:r>
          <a:r>
            <a:rPr lang="en-US" b="1" dirty="0"/>
            <a:t>username </a:t>
          </a:r>
          <a:r>
            <a:rPr lang="en-US" dirty="0"/>
            <a:t>and </a:t>
          </a:r>
          <a:r>
            <a:rPr lang="en-US" b="1" dirty="0"/>
            <a:t>password</a:t>
          </a:r>
          <a:endParaRPr lang="en-US" dirty="0"/>
        </a:p>
      </dgm:t>
    </dgm:pt>
    <dgm:pt modelId="{0BF76D4F-3292-4891-864E-A85342CA042D}" type="parTrans" cxnId="{5A00CC63-6832-4D94-B8F2-3ECDF0144354}">
      <dgm:prSet/>
      <dgm:spPr/>
      <dgm:t>
        <a:bodyPr/>
        <a:lstStyle/>
        <a:p>
          <a:endParaRPr lang="en-US"/>
        </a:p>
      </dgm:t>
    </dgm:pt>
    <dgm:pt modelId="{5A2C198E-0DC6-49F8-9522-0F9EB2B24F2B}" type="sibTrans" cxnId="{5A00CC63-6832-4D94-B8F2-3ECDF0144354}">
      <dgm:prSet/>
      <dgm:spPr/>
      <dgm:t>
        <a:bodyPr/>
        <a:lstStyle/>
        <a:p>
          <a:endParaRPr lang="en-US"/>
        </a:p>
      </dgm:t>
    </dgm:pt>
    <dgm:pt modelId="{96A83949-B8FC-4367-8D96-890C6D722E08}" type="pres">
      <dgm:prSet presAssocID="{A334A91E-0A5C-44FD-83D3-79854A024945}" presName="linear" presStyleCnt="0">
        <dgm:presLayoutVars>
          <dgm:animLvl val="lvl"/>
          <dgm:resizeHandles val="exact"/>
        </dgm:presLayoutVars>
      </dgm:prSet>
      <dgm:spPr/>
    </dgm:pt>
    <dgm:pt modelId="{A11B8667-BF52-4D4D-BDA6-2786C8C8D315}" type="pres">
      <dgm:prSet presAssocID="{21EBA7AD-F68F-4683-864B-9E243127C8F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0654C02-0310-435E-A2CE-27CF3D63ABB6}" type="pres">
      <dgm:prSet presAssocID="{6857AA21-AA6B-43A6-99FB-5C6AB8D07BAD}" presName="spacer" presStyleCnt="0"/>
      <dgm:spPr/>
    </dgm:pt>
    <dgm:pt modelId="{1A3A26D1-4BAF-4E0B-B20F-F11AED21056D}" type="pres">
      <dgm:prSet presAssocID="{CA81FC79-186E-430C-A5CA-847AA9A28AF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3C31B15-FC28-405E-A115-B9F1CB527D79}" type="presOf" srcId="{CA81FC79-186E-430C-A5CA-847AA9A28AF4}" destId="{1A3A26D1-4BAF-4E0B-B20F-F11AED21056D}" srcOrd="0" destOrd="0" presId="urn:microsoft.com/office/officeart/2005/8/layout/vList2"/>
    <dgm:cxn modelId="{13062E18-6B49-4459-854E-488A8E11BEBE}" type="presOf" srcId="{A334A91E-0A5C-44FD-83D3-79854A024945}" destId="{96A83949-B8FC-4367-8D96-890C6D722E08}" srcOrd="0" destOrd="0" presId="urn:microsoft.com/office/officeart/2005/8/layout/vList2"/>
    <dgm:cxn modelId="{F3F2665E-C394-4DA3-A5F2-D570C4271C78}" type="presOf" srcId="{21EBA7AD-F68F-4683-864B-9E243127C8F6}" destId="{A11B8667-BF52-4D4D-BDA6-2786C8C8D315}" srcOrd="0" destOrd="0" presId="urn:microsoft.com/office/officeart/2005/8/layout/vList2"/>
    <dgm:cxn modelId="{5A00CC63-6832-4D94-B8F2-3ECDF0144354}" srcId="{A334A91E-0A5C-44FD-83D3-79854A024945}" destId="{CA81FC79-186E-430C-A5CA-847AA9A28AF4}" srcOrd="1" destOrd="0" parTransId="{0BF76D4F-3292-4891-864E-A85342CA042D}" sibTransId="{5A2C198E-0DC6-49F8-9522-0F9EB2B24F2B}"/>
    <dgm:cxn modelId="{1E3C0D9F-FDAA-46BF-A4C4-4D65EC3A1480}" srcId="{A334A91E-0A5C-44FD-83D3-79854A024945}" destId="{21EBA7AD-F68F-4683-864B-9E243127C8F6}" srcOrd="0" destOrd="0" parTransId="{2AFB9BFF-D357-4EAF-AC82-4158D7D7A71B}" sibTransId="{6857AA21-AA6B-43A6-99FB-5C6AB8D07BAD}"/>
    <dgm:cxn modelId="{462B811E-567D-473B-AB62-1752090C95A0}" type="presParOf" srcId="{96A83949-B8FC-4367-8D96-890C6D722E08}" destId="{A11B8667-BF52-4D4D-BDA6-2786C8C8D315}" srcOrd="0" destOrd="0" presId="urn:microsoft.com/office/officeart/2005/8/layout/vList2"/>
    <dgm:cxn modelId="{1AA8CF0C-A4E6-408A-9D68-7769D5E03A75}" type="presParOf" srcId="{96A83949-B8FC-4367-8D96-890C6D722E08}" destId="{E0654C02-0310-435E-A2CE-27CF3D63ABB6}" srcOrd="1" destOrd="0" presId="urn:microsoft.com/office/officeart/2005/8/layout/vList2"/>
    <dgm:cxn modelId="{7A6C77FE-EE96-419E-B019-50DF8A7C50D6}" type="presParOf" srcId="{96A83949-B8FC-4367-8D96-890C6D722E08}" destId="{1A3A26D1-4BAF-4E0B-B20F-F11AED21056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80F4F31-714B-47FB-8AD2-FABEB4EB667A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D2ECFD3-7661-4FB9-968E-4DE2C65FEE78}">
      <dgm:prSet/>
      <dgm:spPr/>
      <dgm:t>
        <a:bodyPr/>
        <a:lstStyle/>
        <a:p>
          <a:r>
            <a:rPr lang="en-US" dirty="0"/>
            <a:t>The basic approach to guessing passwords from the password file is to conduct a </a:t>
          </a:r>
          <a:r>
            <a:rPr lang="en-US" b="1" dirty="0"/>
            <a:t>dictionary attack</a:t>
          </a:r>
          <a:r>
            <a:rPr lang="en-US" dirty="0"/>
            <a:t>, </a:t>
          </a:r>
          <a:r>
            <a:rPr lang="en-US" b="0" i="0" dirty="0"/>
            <a:t>a method of breaking into a password-protected computer or server by systematically entering every word in a </a:t>
          </a:r>
          <a:r>
            <a:rPr lang="en-US" b="1" i="0" dirty="0"/>
            <a:t>dictionary</a:t>
          </a:r>
          <a:r>
            <a:rPr lang="en-US" b="0" i="0" dirty="0"/>
            <a:t> as a password.</a:t>
          </a:r>
          <a:endParaRPr lang="en-US" dirty="0"/>
        </a:p>
      </dgm:t>
    </dgm:pt>
    <dgm:pt modelId="{ACC0FEE8-B024-4338-BC3E-733DEA724EA3}" type="parTrans" cxnId="{C45CA58E-1D94-4E05-B4B1-225A92527E1E}">
      <dgm:prSet/>
      <dgm:spPr/>
      <dgm:t>
        <a:bodyPr/>
        <a:lstStyle/>
        <a:p>
          <a:endParaRPr lang="en-US"/>
        </a:p>
      </dgm:t>
    </dgm:pt>
    <dgm:pt modelId="{39780825-8468-4BBF-B787-76C85D5D4327}" type="sibTrans" cxnId="{C45CA58E-1D94-4E05-B4B1-225A92527E1E}">
      <dgm:prSet/>
      <dgm:spPr/>
      <dgm:t>
        <a:bodyPr/>
        <a:lstStyle/>
        <a:p>
          <a:endParaRPr lang="en-US"/>
        </a:p>
      </dgm:t>
    </dgm:pt>
    <dgm:pt modelId="{5E31CB91-4757-46BA-8009-B213F9D81F8F}">
      <dgm:prSet/>
      <dgm:spPr/>
      <dgm:t>
        <a:bodyPr/>
        <a:lstStyle/>
        <a:p>
          <a:r>
            <a:rPr lang="en-US" dirty="0"/>
            <a:t>A dictionary of 500,000 “words” is often enough to discover most passwords.</a:t>
          </a:r>
        </a:p>
      </dgm:t>
    </dgm:pt>
    <dgm:pt modelId="{4B8DCEC7-2C9C-4F33-8363-BA30295033E8}" type="parTrans" cxnId="{04A3F26F-C365-4BE9-81A8-5E6FA07ADDB6}">
      <dgm:prSet/>
      <dgm:spPr/>
      <dgm:t>
        <a:bodyPr/>
        <a:lstStyle/>
        <a:p>
          <a:endParaRPr lang="en-US"/>
        </a:p>
      </dgm:t>
    </dgm:pt>
    <dgm:pt modelId="{C298EE17-5C79-48E7-8AD8-C421DA0B66F6}" type="sibTrans" cxnId="{04A3F26F-C365-4BE9-81A8-5E6FA07ADDB6}">
      <dgm:prSet/>
      <dgm:spPr/>
      <dgm:t>
        <a:bodyPr/>
        <a:lstStyle/>
        <a:p>
          <a:endParaRPr lang="en-US"/>
        </a:p>
      </dgm:t>
    </dgm:pt>
    <dgm:pt modelId="{473A1324-5AF9-45ED-A7F6-E89295B0B717}" type="pres">
      <dgm:prSet presAssocID="{480F4F31-714B-47FB-8AD2-FABEB4EB667A}" presName="linear" presStyleCnt="0">
        <dgm:presLayoutVars>
          <dgm:animLvl val="lvl"/>
          <dgm:resizeHandles val="exact"/>
        </dgm:presLayoutVars>
      </dgm:prSet>
      <dgm:spPr/>
    </dgm:pt>
    <dgm:pt modelId="{D9E0D03C-68AD-4BED-A7F8-E3A45F28D1C6}" type="pres">
      <dgm:prSet presAssocID="{9D2ECFD3-7661-4FB9-968E-4DE2C65FEE7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2F500AA-C8F3-4877-BBB7-CE70982B8D14}" type="pres">
      <dgm:prSet presAssocID="{39780825-8468-4BBF-B787-76C85D5D4327}" presName="spacer" presStyleCnt="0"/>
      <dgm:spPr/>
    </dgm:pt>
    <dgm:pt modelId="{56B8903A-F3E2-4235-9D17-2A68C3A00473}" type="pres">
      <dgm:prSet presAssocID="{5E31CB91-4757-46BA-8009-B213F9D81F8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2D3F238-50A5-47A8-BAD2-FFCD4B1D755A}" type="presOf" srcId="{5E31CB91-4757-46BA-8009-B213F9D81F8F}" destId="{56B8903A-F3E2-4235-9D17-2A68C3A00473}" srcOrd="0" destOrd="0" presId="urn:microsoft.com/office/officeart/2005/8/layout/vList2"/>
    <dgm:cxn modelId="{D7692D66-C349-499E-BE6E-0327D22A0FE1}" type="presOf" srcId="{480F4F31-714B-47FB-8AD2-FABEB4EB667A}" destId="{473A1324-5AF9-45ED-A7F6-E89295B0B717}" srcOrd="0" destOrd="0" presId="urn:microsoft.com/office/officeart/2005/8/layout/vList2"/>
    <dgm:cxn modelId="{04A3F26F-C365-4BE9-81A8-5E6FA07ADDB6}" srcId="{480F4F31-714B-47FB-8AD2-FABEB4EB667A}" destId="{5E31CB91-4757-46BA-8009-B213F9D81F8F}" srcOrd="1" destOrd="0" parTransId="{4B8DCEC7-2C9C-4F33-8363-BA30295033E8}" sibTransId="{C298EE17-5C79-48E7-8AD8-C421DA0B66F6}"/>
    <dgm:cxn modelId="{C45CA58E-1D94-4E05-B4B1-225A92527E1E}" srcId="{480F4F31-714B-47FB-8AD2-FABEB4EB667A}" destId="{9D2ECFD3-7661-4FB9-968E-4DE2C65FEE78}" srcOrd="0" destOrd="0" parTransId="{ACC0FEE8-B024-4338-BC3E-733DEA724EA3}" sibTransId="{39780825-8468-4BBF-B787-76C85D5D4327}"/>
    <dgm:cxn modelId="{1DFDA7C0-6CA5-4E4D-B42F-18729FB02CAA}" type="presOf" srcId="{9D2ECFD3-7661-4FB9-968E-4DE2C65FEE78}" destId="{D9E0D03C-68AD-4BED-A7F8-E3A45F28D1C6}" srcOrd="0" destOrd="0" presId="urn:microsoft.com/office/officeart/2005/8/layout/vList2"/>
    <dgm:cxn modelId="{FEC24C11-3B0C-454E-BC78-5437CE4DAC6C}" type="presParOf" srcId="{473A1324-5AF9-45ED-A7F6-E89295B0B717}" destId="{D9E0D03C-68AD-4BED-A7F8-E3A45F28D1C6}" srcOrd="0" destOrd="0" presId="urn:microsoft.com/office/officeart/2005/8/layout/vList2"/>
    <dgm:cxn modelId="{13257BC1-254D-44C1-B4B3-5E4C1A686E83}" type="presParOf" srcId="{473A1324-5AF9-45ED-A7F6-E89295B0B717}" destId="{42F500AA-C8F3-4877-BBB7-CE70982B8D14}" srcOrd="1" destOrd="0" presId="urn:microsoft.com/office/officeart/2005/8/layout/vList2"/>
    <dgm:cxn modelId="{C0403C8F-08CA-4583-8F9D-85CEBD117231}" type="presParOf" srcId="{473A1324-5AF9-45ED-A7F6-E89295B0B717}" destId="{56B8903A-F3E2-4235-9D17-2A68C3A0047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D133B1-B0AE-4BB5-A752-719D1ECEB361}" type="doc">
      <dgm:prSet loTypeId="urn:microsoft.com/office/officeart/2005/8/layout/h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9F8D046-32D8-422E-B5BD-3EB6D59A0C7F}">
      <dgm:prSet custT="1"/>
      <dgm:spPr/>
      <dgm:t>
        <a:bodyPr/>
        <a:lstStyle/>
        <a:p>
          <a:pPr algn="just"/>
          <a:r>
            <a:rPr lang="en-US" sz="2800" dirty="0"/>
            <a:t>User applications </a:t>
          </a:r>
          <a:r>
            <a:rPr lang="en-US" sz="2800" b="1" dirty="0"/>
            <a:t>don’t communicate directly </a:t>
          </a:r>
          <a:r>
            <a:rPr lang="en-US" sz="2800" dirty="0"/>
            <a:t>with low-level hardware components, and instead delegate such tasks to the kernel via </a:t>
          </a:r>
          <a:r>
            <a:rPr lang="en-US" sz="2800" b="1" dirty="0"/>
            <a:t>system calls</a:t>
          </a:r>
          <a:r>
            <a:rPr lang="en-US" sz="2800" dirty="0"/>
            <a:t>.</a:t>
          </a:r>
        </a:p>
      </dgm:t>
    </dgm:pt>
    <dgm:pt modelId="{BBAB043B-12BC-4F02-B720-A388551D1DF3}" type="parTrans" cxnId="{4F8C2377-C864-450F-879D-C4DA3906370C}">
      <dgm:prSet/>
      <dgm:spPr/>
      <dgm:t>
        <a:bodyPr/>
        <a:lstStyle/>
        <a:p>
          <a:endParaRPr lang="en-US"/>
        </a:p>
      </dgm:t>
    </dgm:pt>
    <dgm:pt modelId="{A11171B0-270C-4848-9494-44A4290C96B9}" type="sibTrans" cxnId="{4F8C2377-C864-450F-879D-C4DA3906370C}">
      <dgm:prSet/>
      <dgm:spPr/>
      <dgm:t>
        <a:bodyPr/>
        <a:lstStyle/>
        <a:p>
          <a:endParaRPr lang="en-US"/>
        </a:p>
      </dgm:t>
    </dgm:pt>
    <dgm:pt modelId="{062A9128-BED0-4D12-BC2D-0544783733D7}">
      <dgm:prSet/>
      <dgm:spPr/>
      <dgm:t>
        <a:bodyPr/>
        <a:lstStyle/>
        <a:p>
          <a:pPr algn="just"/>
          <a:r>
            <a:rPr lang="en-US" dirty="0"/>
            <a:t>System calls are usually contained in a collection of programs, that is, a </a:t>
          </a:r>
          <a:r>
            <a:rPr lang="en-US" b="1" dirty="0"/>
            <a:t>library </a:t>
          </a:r>
          <a:r>
            <a:rPr lang="en-US" dirty="0"/>
            <a:t>such as the C library (</a:t>
          </a:r>
          <a:r>
            <a:rPr lang="en-US" dirty="0" err="1"/>
            <a:t>libc</a:t>
          </a:r>
          <a:r>
            <a:rPr lang="en-US" dirty="0"/>
            <a:t>), and they provide an </a:t>
          </a:r>
          <a:r>
            <a:rPr lang="en-US" b="1" dirty="0"/>
            <a:t>interface</a:t>
          </a:r>
          <a:r>
            <a:rPr lang="en-US" dirty="0"/>
            <a:t> that allows applications to use a predefined series of </a:t>
          </a:r>
          <a:r>
            <a:rPr lang="en-US" b="1" dirty="0"/>
            <a:t>APIs</a:t>
          </a:r>
          <a:r>
            <a:rPr lang="en-US" dirty="0"/>
            <a:t> that define the </a:t>
          </a:r>
          <a:r>
            <a:rPr lang="en-US" b="1" dirty="0"/>
            <a:t>functions</a:t>
          </a:r>
          <a:r>
            <a:rPr lang="en-US" dirty="0"/>
            <a:t> for </a:t>
          </a:r>
          <a:r>
            <a:rPr lang="en-US" b="1" dirty="0"/>
            <a:t>communicating</a:t>
          </a:r>
          <a:r>
            <a:rPr lang="en-US" dirty="0"/>
            <a:t> with the kernel.</a:t>
          </a:r>
        </a:p>
      </dgm:t>
    </dgm:pt>
    <dgm:pt modelId="{FA2AE8C9-6527-4514-B09D-EF0682213FEB}" type="parTrans" cxnId="{BC3ADE5F-4021-4FF9-A8D9-F0B47923617D}">
      <dgm:prSet/>
      <dgm:spPr/>
      <dgm:t>
        <a:bodyPr/>
        <a:lstStyle/>
        <a:p>
          <a:endParaRPr lang="en-US"/>
        </a:p>
      </dgm:t>
    </dgm:pt>
    <dgm:pt modelId="{CC145025-3B65-4C7A-B733-4BC654794933}" type="sibTrans" cxnId="{BC3ADE5F-4021-4FF9-A8D9-F0B47923617D}">
      <dgm:prSet/>
      <dgm:spPr/>
      <dgm:t>
        <a:bodyPr/>
        <a:lstStyle/>
        <a:p>
          <a:endParaRPr lang="en-US"/>
        </a:p>
      </dgm:t>
    </dgm:pt>
    <dgm:pt modelId="{63DED20F-9C48-4510-8278-F3C8DC666BE1}">
      <dgm:prSet/>
      <dgm:spPr/>
      <dgm:t>
        <a:bodyPr/>
        <a:lstStyle/>
        <a:p>
          <a:r>
            <a:rPr lang="en-US" dirty="0"/>
            <a:t>Examples of system calls include those for performing file I/O (open, close, read, write) and running application programs (exec).</a:t>
          </a:r>
        </a:p>
      </dgm:t>
    </dgm:pt>
    <dgm:pt modelId="{64D3F69E-2BD5-4AB6-8F3F-63011CCBAC45}" type="parTrans" cxnId="{5BC83E24-33EE-4E96-9509-2694F830A374}">
      <dgm:prSet/>
      <dgm:spPr/>
      <dgm:t>
        <a:bodyPr/>
        <a:lstStyle/>
        <a:p>
          <a:endParaRPr lang="en-US"/>
        </a:p>
      </dgm:t>
    </dgm:pt>
    <dgm:pt modelId="{98AF8B98-5D5C-41D2-A42E-DDFB7D105FCD}" type="sibTrans" cxnId="{5BC83E24-33EE-4E96-9509-2694F830A374}">
      <dgm:prSet/>
      <dgm:spPr/>
      <dgm:t>
        <a:bodyPr/>
        <a:lstStyle/>
        <a:p>
          <a:endParaRPr lang="en-US"/>
        </a:p>
      </dgm:t>
    </dgm:pt>
    <dgm:pt modelId="{9211F0F9-CE63-4B9D-8A5A-FA4DDAA78437}" type="pres">
      <dgm:prSet presAssocID="{42D133B1-B0AE-4BB5-A752-719D1ECEB361}" presName="Name0" presStyleCnt="0">
        <dgm:presLayoutVars>
          <dgm:dir/>
          <dgm:animLvl val="lvl"/>
          <dgm:resizeHandles val="exact"/>
        </dgm:presLayoutVars>
      </dgm:prSet>
      <dgm:spPr/>
    </dgm:pt>
    <dgm:pt modelId="{E77CAF2D-FF1C-4D84-8B51-A3140902EC0C}" type="pres">
      <dgm:prSet presAssocID="{29F8D046-32D8-422E-B5BD-3EB6D59A0C7F}" presName="composite" presStyleCnt="0"/>
      <dgm:spPr/>
    </dgm:pt>
    <dgm:pt modelId="{0E59D063-06AE-4243-9E04-CF8A49A60AFD}" type="pres">
      <dgm:prSet presAssocID="{29F8D046-32D8-422E-B5BD-3EB6D59A0C7F}" presName="parTx" presStyleLbl="alignNode1" presStyleIdx="0" presStyleCnt="2" custScaleY="142021">
        <dgm:presLayoutVars>
          <dgm:chMax val="0"/>
          <dgm:chPref val="0"/>
          <dgm:bulletEnabled val="1"/>
        </dgm:presLayoutVars>
      </dgm:prSet>
      <dgm:spPr/>
    </dgm:pt>
    <dgm:pt modelId="{28A431E5-A6D5-4D01-BEFF-3C87984AB6B0}" type="pres">
      <dgm:prSet presAssocID="{29F8D046-32D8-422E-B5BD-3EB6D59A0C7F}" presName="desTx" presStyleLbl="alignAccFollowNode1" presStyleIdx="0" presStyleCnt="2">
        <dgm:presLayoutVars>
          <dgm:bulletEnabled val="1"/>
        </dgm:presLayoutVars>
      </dgm:prSet>
      <dgm:spPr/>
    </dgm:pt>
    <dgm:pt modelId="{6BDB133D-6490-447C-8C58-F5281610DA74}" type="pres">
      <dgm:prSet presAssocID="{A11171B0-270C-4848-9494-44A4290C96B9}" presName="space" presStyleCnt="0"/>
      <dgm:spPr/>
    </dgm:pt>
    <dgm:pt modelId="{A7890982-C225-480E-AD9F-CBE9F2EC6923}" type="pres">
      <dgm:prSet presAssocID="{062A9128-BED0-4D12-BC2D-0544783733D7}" presName="composite" presStyleCnt="0"/>
      <dgm:spPr/>
    </dgm:pt>
    <dgm:pt modelId="{FA597526-7ED5-4E1A-9DB9-16D1AAEE9CB6}" type="pres">
      <dgm:prSet presAssocID="{062A9128-BED0-4D12-BC2D-0544783733D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0D5F513-C8C9-4861-B651-97A94C43B8FD}" type="pres">
      <dgm:prSet presAssocID="{062A9128-BED0-4D12-BC2D-0544783733D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BC83E24-33EE-4E96-9509-2694F830A374}" srcId="{062A9128-BED0-4D12-BC2D-0544783733D7}" destId="{63DED20F-9C48-4510-8278-F3C8DC666BE1}" srcOrd="0" destOrd="0" parTransId="{64D3F69E-2BD5-4AB6-8F3F-63011CCBAC45}" sibTransId="{98AF8B98-5D5C-41D2-A42E-DDFB7D105FCD}"/>
    <dgm:cxn modelId="{BC3ADE5F-4021-4FF9-A8D9-F0B47923617D}" srcId="{42D133B1-B0AE-4BB5-A752-719D1ECEB361}" destId="{062A9128-BED0-4D12-BC2D-0544783733D7}" srcOrd="1" destOrd="0" parTransId="{FA2AE8C9-6527-4514-B09D-EF0682213FEB}" sibTransId="{CC145025-3B65-4C7A-B733-4BC654794933}"/>
    <dgm:cxn modelId="{4F8C2377-C864-450F-879D-C4DA3906370C}" srcId="{42D133B1-B0AE-4BB5-A752-719D1ECEB361}" destId="{29F8D046-32D8-422E-B5BD-3EB6D59A0C7F}" srcOrd="0" destOrd="0" parTransId="{BBAB043B-12BC-4F02-B720-A388551D1DF3}" sibTransId="{A11171B0-270C-4848-9494-44A4290C96B9}"/>
    <dgm:cxn modelId="{7BEB2B9E-1DEF-48C1-A65D-C305E8096637}" type="presOf" srcId="{29F8D046-32D8-422E-B5BD-3EB6D59A0C7F}" destId="{0E59D063-06AE-4243-9E04-CF8A49A60AFD}" srcOrd="0" destOrd="0" presId="urn:microsoft.com/office/officeart/2005/8/layout/hList1"/>
    <dgm:cxn modelId="{356DABB5-DEBC-41A8-B918-A8F989949CB6}" type="presOf" srcId="{42D133B1-B0AE-4BB5-A752-719D1ECEB361}" destId="{9211F0F9-CE63-4B9D-8A5A-FA4DDAA78437}" srcOrd="0" destOrd="0" presId="urn:microsoft.com/office/officeart/2005/8/layout/hList1"/>
    <dgm:cxn modelId="{CADAB9C1-E269-45D9-9A83-E08AD6E0B297}" type="presOf" srcId="{63DED20F-9C48-4510-8278-F3C8DC666BE1}" destId="{20D5F513-C8C9-4861-B651-97A94C43B8FD}" srcOrd="0" destOrd="0" presId="urn:microsoft.com/office/officeart/2005/8/layout/hList1"/>
    <dgm:cxn modelId="{57FBB9F9-DD0A-474B-9B7D-9880DDD0A9BC}" type="presOf" srcId="{062A9128-BED0-4D12-BC2D-0544783733D7}" destId="{FA597526-7ED5-4E1A-9DB9-16D1AAEE9CB6}" srcOrd="0" destOrd="0" presId="urn:microsoft.com/office/officeart/2005/8/layout/hList1"/>
    <dgm:cxn modelId="{BBE3DC76-4EDE-4DBA-A1DC-0F0D65EE92F9}" type="presParOf" srcId="{9211F0F9-CE63-4B9D-8A5A-FA4DDAA78437}" destId="{E77CAF2D-FF1C-4D84-8B51-A3140902EC0C}" srcOrd="0" destOrd="0" presId="urn:microsoft.com/office/officeart/2005/8/layout/hList1"/>
    <dgm:cxn modelId="{5D464F18-9624-4104-B0CB-05F3C95D8B62}" type="presParOf" srcId="{E77CAF2D-FF1C-4D84-8B51-A3140902EC0C}" destId="{0E59D063-06AE-4243-9E04-CF8A49A60AFD}" srcOrd="0" destOrd="0" presId="urn:microsoft.com/office/officeart/2005/8/layout/hList1"/>
    <dgm:cxn modelId="{26790A7B-08AD-472B-A66D-28633C5355EB}" type="presParOf" srcId="{E77CAF2D-FF1C-4D84-8B51-A3140902EC0C}" destId="{28A431E5-A6D5-4D01-BEFF-3C87984AB6B0}" srcOrd="1" destOrd="0" presId="urn:microsoft.com/office/officeart/2005/8/layout/hList1"/>
    <dgm:cxn modelId="{C10354F4-28AE-4180-A5B7-123AD247B9AA}" type="presParOf" srcId="{9211F0F9-CE63-4B9D-8A5A-FA4DDAA78437}" destId="{6BDB133D-6490-447C-8C58-F5281610DA74}" srcOrd="1" destOrd="0" presId="urn:microsoft.com/office/officeart/2005/8/layout/hList1"/>
    <dgm:cxn modelId="{0194FA6D-717D-401B-A6FE-97111E052B61}" type="presParOf" srcId="{9211F0F9-CE63-4B9D-8A5A-FA4DDAA78437}" destId="{A7890982-C225-480E-AD9F-CBE9F2EC6923}" srcOrd="2" destOrd="0" presId="urn:microsoft.com/office/officeart/2005/8/layout/hList1"/>
    <dgm:cxn modelId="{5077EA8A-44A4-4DA1-9F1F-DAD18DA296F5}" type="presParOf" srcId="{A7890982-C225-480E-AD9F-CBE9F2EC6923}" destId="{FA597526-7ED5-4E1A-9DB9-16D1AAEE9CB6}" srcOrd="0" destOrd="0" presId="urn:microsoft.com/office/officeart/2005/8/layout/hList1"/>
    <dgm:cxn modelId="{8A769D0A-FC26-42F2-A9C3-2A7B5EC383F0}" type="presParOf" srcId="{A7890982-C225-480E-AD9F-CBE9F2EC6923}" destId="{20D5F513-C8C9-4861-B651-97A94C43B8F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D74F28-7330-4448-BA42-058060324BF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605424D-6C55-43C2-AF90-6551E27DA4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Pass messages by reading and writing files</a:t>
          </a:r>
        </a:p>
      </dgm:t>
    </dgm:pt>
    <dgm:pt modelId="{E6BF70B6-7719-4FB4-B983-1084E3AA1E98}" type="parTrans" cxnId="{0CD5A57D-46AA-4B0B-A8D2-94F207DB993D}">
      <dgm:prSet/>
      <dgm:spPr/>
      <dgm:t>
        <a:bodyPr/>
        <a:lstStyle/>
        <a:p>
          <a:endParaRPr lang="en-US"/>
        </a:p>
      </dgm:t>
    </dgm:pt>
    <dgm:pt modelId="{101D9E55-B04C-45B8-AD96-244CF7183836}" type="sibTrans" cxnId="{0CD5A57D-46AA-4B0B-A8D2-94F207DB993D}">
      <dgm:prSet/>
      <dgm:spPr/>
      <dgm:t>
        <a:bodyPr/>
        <a:lstStyle/>
        <a:p>
          <a:endParaRPr lang="en-US"/>
        </a:p>
      </dgm:t>
    </dgm:pt>
    <dgm:pt modelId="{6EEDE536-00C9-4F32-B891-ACC4D3490D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the same region of physical memory</a:t>
          </a:r>
        </a:p>
      </dgm:t>
    </dgm:pt>
    <dgm:pt modelId="{94B7B8C3-CC6D-4286-9A1D-059DF329B044}" type="parTrans" cxnId="{4718DC99-B7CE-4DBC-8E73-8847A3647AC6}">
      <dgm:prSet/>
      <dgm:spPr/>
      <dgm:t>
        <a:bodyPr/>
        <a:lstStyle/>
        <a:p>
          <a:endParaRPr lang="en-US"/>
        </a:p>
      </dgm:t>
    </dgm:pt>
    <dgm:pt modelId="{440DAD81-E228-4C97-9378-622D4DE35399}" type="sibTrans" cxnId="{4718DC99-B7CE-4DBC-8E73-8847A3647AC6}">
      <dgm:prSet/>
      <dgm:spPr/>
      <dgm:t>
        <a:bodyPr/>
        <a:lstStyle/>
        <a:p>
          <a:endParaRPr lang="en-US"/>
        </a:p>
      </dgm:t>
    </dgm:pt>
    <dgm:pt modelId="{A835657F-73D9-4A2E-B4CE-1EEF9EBB7E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Pipes and sockets: the sending and receiving processes to share the pipe or socket as an in-memory object. </a:t>
          </a:r>
        </a:p>
      </dgm:t>
    </dgm:pt>
    <dgm:pt modelId="{DE4BEDFB-0459-4299-9D9E-81A779FF78DC}" type="parTrans" cxnId="{94763EDE-CBDA-4FF0-B198-C10228161546}">
      <dgm:prSet/>
      <dgm:spPr/>
      <dgm:t>
        <a:bodyPr/>
        <a:lstStyle/>
        <a:p>
          <a:endParaRPr lang="en-US"/>
        </a:p>
      </dgm:t>
    </dgm:pt>
    <dgm:pt modelId="{0994861B-B10B-40A4-908E-7881EECA4968}" type="sibTrans" cxnId="{94763EDE-CBDA-4FF0-B198-C10228161546}">
      <dgm:prSet/>
      <dgm:spPr/>
      <dgm:t>
        <a:bodyPr/>
        <a:lstStyle/>
        <a:p>
          <a:endParaRPr lang="en-US"/>
        </a:p>
      </dgm:t>
    </dgm:pt>
    <dgm:pt modelId="{E867BB32-86FE-4A47-BEE1-93B9D85E877C}" type="pres">
      <dgm:prSet presAssocID="{E3D74F28-7330-4448-BA42-058060324BF6}" presName="root" presStyleCnt="0">
        <dgm:presLayoutVars>
          <dgm:dir/>
          <dgm:resizeHandles val="exact"/>
        </dgm:presLayoutVars>
      </dgm:prSet>
      <dgm:spPr/>
    </dgm:pt>
    <dgm:pt modelId="{192072B0-EBEA-438F-A54D-EBCA7109AF99}" type="pres">
      <dgm:prSet presAssocID="{4605424D-6C55-43C2-AF90-6551E27DA4CC}" presName="compNode" presStyleCnt="0"/>
      <dgm:spPr/>
    </dgm:pt>
    <dgm:pt modelId="{1D8FA956-E1B6-406C-A1E9-5A38163A0409}" type="pres">
      <dgm:prSet presAssocID="{4605424D-6C55-43C2-AF90-6551E27DA4CC}" presName="bgRect" presStyleLbl="bgShp" presStyleIdx="0" presStyleCnt="3"/>
      <dgm:spPr/>
    </dgm:pt>
    <dgm:pt modelId="{3679CACE-E95F-4426-83B6-DD8000707697}" type="pres">
      <dgm:prSet presAssocID="{4605424D-6C55-43C2-AF90-6551E27DA4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5215E312-0B6A-4CC5-840B-4061069A4731}" type="pres">
      <dgm:prSet presAssocID="{4605424D-6C55-43C2-AF90-6551E27DA4CC}" presName="spaceRect" presStyleCnt="0"/>
      <dgm:spPr/>
    </dgm:pt>
    <dgm:pt modelId="{07317D77-D5DF-4F58-B05A-9A34751F2724}" type="pres">
      <dgm:prSet presAssocID="{4605424D-6C55-43C2-AF90-6551E27DA4CC}" presName="parTx" presStyleLbl="revTx" presStyleIdx="0" presStyleCnt="3">
        <dgm:presLayoutVars>
          <dgm:chMax val="0"/>
          <dgm:chPref val="0"/>
        </dgm:presLayoutVars>
      </dgm:prSet>
      <dgm:spPr/>
    </dgm:pt>
    <dgm:pt modelId="{8FAB6DA3-98E1-4FA3-B56E-9CA420A3F3FF}" type="pres">
      <dgm:prSet presAssocID="{101D9E55-B04C-45B8-AD96-244CF7183836}" presName="sibTrans" presStyleCnt="0"/>
      <dgm:spPr/>
    </dgm:pt>
    <dgm:pt modelId="{5E1BD748-0CD9-4589-AD91-5EF678FA1F6E}" type="pres">
      <dgm:prSet presAssocID="{6EEDE536-00C9-4F32-B891-ACC4D3490D3B}" presName="compNode" presStyleCnt="0"/>
      <dgm:spPr/>
    </dgm:pt>
    <dgm:pt modelId="{335D84B1-FF51-430D-8571-4F5819DA3B78}" type="pres">
      <dgm:prSet presAssocID="{6EEDE536-00C9-4F32-B891-ACC4D3490D3B}" presName="bgRect" presStyleLbl="bgShp" presStyleIdx="1" presStyleCnt="3"/>
      <dgm:spPr/>
    </dgm:pt>
    <dgm:pt modelId="{2EEEA016-0F39-470B-BA4B-2C744547949E}" type="pres">
      <dgm:prSet presAssocID="{6EEDE536-00C9-4F32-B891-ACC4D3490D3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852D0792-2008-416B-95FB-C3AE4DA67091}" type="pres">
      <dgm:prSet presAssocID="{6EEDE536-00C9-4F32-B891-ACC4D3490D3B}" presName="spaceRect" presStyleCnt="0"/>
      <dgm:spPr/>
    </dgm:pt>
    <dgm:pt modelId="{7FA5BA7B-6083-4063-A9C2-82BF8A59F318}" type="pres">
      <dgm:prSet presAssocID="{6EEDE536-00C9-4F32-B891-ACC4D3490D3B}" presName="parTx" presStyleLbl="revTx" presStyleIdx="1" presStyleCnt="3">
        <dgm:presLayoutVars>
          <dgm:chMax val="0"/>
          <dgm:chPref val="0"/>
        </dgm:presLayoutVars>
      </dgm:prSet>
      <dgm:spPr/>
    </dgm:pt>
    <dgm:pt modelId="{405ED7B0-035D-49DE-AF0E-955467102947}" type="pres">
      <dgm:prSet presAssocID="{440DAD81-E228-4C97-9378-622D4DE35399}" presName="sibTrans" presStyleCnt="0"/>
      <dgm:spPr/>
    </dgm:pt>
    <dgm:pt modelId="{15FC0E02-8FC9-4B55-AC65-182F3B9BB5BE}" type="pres">
      <dgm:prSet presAssocID="{A835657F-73D9-4A2E-B4CE-1EEF9EBB7EB2}" presName="compNode" presStyleCnt="0"/>
      <dgm:spPr/>
    </dgm:pt>
    <dgm:pt modelId="{006C0D54-64D4-493B-8F64-D57B986C0C91}" type="pres">
      <dgm:prSet presAssocID="{A835657F-73D9-4A2E-B4CE-1EEF9EBB7EB2}" presName="bgRect" presStyleLbl="bgShp" presStyleIdx="2" presStyleCnt="3"/>
      <dgm:spPr/>
    </dgm:pt>
    <dgm:pt modelId="{577A48D6-4155-47B7-AD4F-9E09CD63CE3C}" type="pres">
      <dgm:prSet presAssocID="{A835657F-73D9-4A2E-B4CE-1EEF9EBB7E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B3ECB744-C24C-4588-8698-40A79CB18394}" type="pres">
      <dgm:prSet presAssocID="{A835657F-73D9-4A2E-B4CE-1EEF9EBB7EB2}" presName="spaceRect" presStyleCnt="0"/>
      <dgm:spPr/>
    </dgm:pt>
    <dgm:pt modelId="{E74FC872-EDFD-459A-B200-0B563DB7BB2B}" type="pres">
      <dgm:prSet presAssocID="{A835657F-73D9-4A2E-B4CE-1EEF9EBB7EB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628356-F29E-468A-BA68-E027748702F7}" type="presOf" srcId="{6EEDE536-00C9-4F32-B891-ACC4D3490D3B}" destId="{7FA5BA7B-6083-4063-A9C2-82BF8A59F318}" srcOrd="0" destOrd="0" presId="urn:microsoft.com/office/officeart/2018/2/layout/IconVerticalSolidList"/>
    <dgm:cxn modelId="{0CD5A57D-46AA-4B0B-A8D2-94F207DB993D}" srcId="{E3D74F28-7330-4448-BA42-058060324BF6}" destId="{4605424D-6C55-43C2-AF90-6551E27DA4CC}" srcOrd="0" destOrd="0" parTransId="{E6BF70B6-7719-4FB4-B983-1084E3AA1E98}" sibTransId="{101D9E55-B04C-45B8-AD96-244CF7183836}"/>
    <dgm:cxn modelId="{4718DC99-B7CE-4DBC-8E73-8847A3647AC6}" srcId="{E3D74F28-7330-4448-BA42-058060324BF6}" destId="{6EEDE536-00C9-4F32-B891-ACC4D3490D3B}" srcOrd="1" destOrd="0" parTransId="{94B7B8C3-CC6D-4286-9A1D-059DF329B044}" sibTransId="{440DAD81-E228-4C97-9378-622D4DE35399}"/>
    <dgm:cxn modelId="{0ACCD7B6-84E4-46CC-9A74-63063A4DF0AE}" type="presOf" srcId="{4605424D-6C55-43C2-AF90-6551E27DA4CC}" destId="{07317D77-D5DF-4F58-B05A-9A34751F2724}" srcOrd="0" destOrd="0" presId="urn:microsoft.com/office/officeart/2018/2/layout/IconVerticalSolidList"/>
    <dgm:cxn modelId="{94763EDE-CBDA-4FF0-B198-C10228161546}" srcId="{E3D74F28-7330-4448-BA42-058060324BF6}" destId="{A835657F-73D9-4A2E-B4CE-1EEF9EBB7EB2}" srcOrd="2" destOrd="0" parTransId="{DE4BEDFB-0459-4299-9D9E-81A779FF78DC}" sibTransId="{0994861B-B10B-40A4-908E-7881EECA4968}"/>
    <dgm:cxn modelId="{FA62FCDF-E2C6-4381-B4C2-B8F88E4C3CD2}" type="presOf" srcId="{A835657F-73D9-4A2E-B4CE-1EEF9EBB7EB2}" destId="{E74FC872-EDFD-459A-B200-0B563DB7BB2B}" srcOrd="0" destOrd="0" presId="urn:microsoft.com/office/officeart/2018/2/layout/IconVerticalSolidList"/>
    <dgm:cxn modelId="{B78591F1-6757-4029-85F6-7DBD6CD63902}" type="presOf" srcId="{E3D74F28-7330-4448-BA42-058060324BF6}" destId="{E867BB32-86FE-4A47-BEE1-93B9D85E877C}" srcOrd="0" destOrd="0" presId="urn:microsoft.com/office/officeart/2018/2/layout/IconVerticalSolidList"/>
    <dgm:cxn modelId="{935AB720-ED43-419D-8CF1-D43BE29209A8}" type="presParOf" srcId="{E867BB32-86FE-4A47-BEE1-93B9D85E877C}" destId="{192072B0-EBEA-438F-A54D-EBCA7109AF99}" srcOrd="0" destOrd="0" presId="urn:microsoft.com/office/officeart/2018/2/layout/IconVerticalSolidList"/>
    <dgm:cxn modelId="{33FE1EE1-43B1-46C5-9277-0FCD7C33CD59}" type="presParOf" srcId="{192072B0-EBEA-438F-A54D-EBCA7109AF99}" destId="{1D8FA956-E1B6-406C-A1E9-5A38163A0409}" srcOrd="0" destOrd="0" presId="urn:microsoft.com/office/officeart/2018/2/layout/IconVerticalSolidList"/>
    <dgm:cxn modelId="{8C9D62EF-B5A6-493C-8A3B-C5013C13FFE8}" type="presParOf" srcId="{192072B0-EBEA-438F-A54D-EBCA7109AF99}" destId="{3679CACE-E95F-4426-83B6-DD8000707697}" srcOrd="1" destOrd="0" presId="urn:microsoft.com/office/officeart/2018/2/layout/IconVerticalSolidList"/>
    <dgm:cxn modelId="{32AB5AFA-AF85-490C-9756-16D39C9A93FD}" type="presParOf" srcId="{192072B0-EBEA-438F-A54D-EBCA7109AF99}" destId="{5215E312-0B6A-4CC5-840B-4061069A4731}" srcOrd="2" destOrd="0" presId="urn:microsoft.com/office/officeart/2018/2/layout/IconVerticalSolidList"/>
    <dgm:cxn modelId="{05A21D50-A66A-4CFB-9AC2-ED0CB605743E}" type="presParOf" srcId="{192072B0-EBEA-438F-A54D-EBCA7109AF99}" destId="{07317D77-D5DF-4F58-B05A-9A34751F2724}" srcOrd="3" destOrd="0" presId="urn:microsoft.com/office/officeart/2018/2/layout/IconVerticalSolidList"/>
    <dgm:cxn modelId="{E2FE15B1-D0D9-49AD-9C53-551BA7AD05D2}" type="presParOf" srcId="{E867BB32-86FE-4A47-BEE1-93B9D85E877C}" destId="{8FAB6DA3-98E1-4FA3-B56E-9CA420A3F3FF}" srcOrd="1" destOrd="0" presId="urn:microsoft.com/office/officeart/2018/2/layout/IconVerticalSolidList"/>
    <dgm:cxn modelId="{8A998F6E-7A1B-446B-A22A-12A069B620D2}" type="presParOf" srcId="{E867BB32-86FE-4A47-BEE1-93B9D85E877C}" destId="{5E1BD748-0CD9-4589-AD91-5EF678FA1F6E}" srcOrd="2" destOrd="0" presId="urn:microsoft.com/office/officeart/2018/2/layout/IconVerticalSolidList"/>
    <dgm:cxn modelId="{C44F37FC-A1F3-4A73-BAAA-37FB82DC3D4E}" type="presParOf" srcId="{5E1BD748-0CD9-4589-AD91-5EF678FA1F6E}" destId="{335D84B1-FF51-430D-8571-4F5819DA3B78}" srcOrd="0" destOrd="0" presId="urn:microsoft.com/office/officeart/2018/2/layout/IconVerticalSolidList"/>
    <dgm:cxn modelId="{42B63061-FA5D-4A43-A2C8-B1FE034E2123}" type="presParOf" srcId="{5E1BD748-0CD9-4589-AD91-5EF678FA1F6E}" destId="{2EEEA016-0F39-470B-BA4B-2C744547949E}" srcOrd="1" destOrd="0" presId="urn:microsoft.com/office/officeart/2018/2/layout/IconVerticalSolidList"/>
    <dgm:cxn modelId="{F07F68EA-E81A-4682-9726-E67A86EA5633}" type="presParOf" srcId="{5E1BD748-0CD9-4589-AD91-5EF678FA1F6E}" destId="{852D0792-2008-416B-95FB-C3AE4DA67091}" srcOrd="2" destOrd="0" presId="urn:microsoft.com/office/officeart/2018/2/layout/IconVerticalSolidList"/>
    <dgm:cxn modelId="{FCCB24B5-9193-4E30-9850-2992E2649ECA}" type="presParOf" srcId="{5E1BD748-0CD9-4589-AD91-5EF678FA1F6E}" destId="{7FA5BA7B-6083-4063-A9C2-82BF8A59F318}" srcOrd="3" destOrd="0" presId="urn:microsoft.com/office/officeart/2018/2/layout/IconVerticalSolidList"/>
    <dgm:cxn modelId="{53E0A033-2EF0-4B66-AC67-7A31778BEC10}" type="presParOf" srcId="{E867BB32-86FE-4A47-BEE1-93B9D85E877C}" destId="{405ED7B0-035D-49DE-AF0E-955467102947}" srcOrd="3" destOrd="0" presId="urn:microsoft.com/office/officeart/2018/2/layout/IconVerticalSolidList"/>
    <dgm:cxn modelId="{5F4F3B5B-6CCD-41C8-9C92-08D64EF731B0}" type="presParOf" srcId="{E867BB32-86FE-4A47-BEE1-93B9D85E877C}" destId="{15FC0E02-8FC9-4B55-AC65-182F3B9BB5BE}" srcOrd="4" destOrd="0" presId="urn:microsoft.com/office/officeart/2018/2/layout/IconVerticalSolidList"/>
    <dgm:cxn modelId="{AAA6457E-52A3-4183-825D-6154731CF494}" type="presParOf" srcId="{15FC0E02-8FC9-4B55-AC65-182F3B9BB5BE}" destId="{006C0D54-64D4-493B-8F64-D57B986C0C91}" srcOrd="0" destOrd="0" presId="urn:microsoft.com/office/officeart/2018/2/layout/IconVerticalSolidList"/>
    <dgm:cxn modelId="{513B9228-9719-42EA-B0CD-E68209769A9F}" type="presParOf" srcId="{15FC0E02-8FC9-4B55-AC65-182F3B9BB5BE}" destId="{577A48D6-4155-47B7-AD4F-9E09CD63CE3C}" srcOrd="1" destOrd="0" presId="urn:microsoft.com/office/officeart/2018/2/layout/IconVerticalSolidList"/>
    <dgm:cxn modelId="{32BA230C-5C4C-422A-A46C-77512C67374A}" type="presParOf" srcId="{15FC0E02-8FC9-4B55-AC65-182F3B9BB5BE}" destId="{B3ECB744-C24C-4588-8698-40A79CB18394}" srcOrd="2" destOrd="0" presId="urn:microsoft.com/office/officeart/2018/2/layout/IconVerticalSolidList"/>
    <dgm:cxn modelId="{9C27CC53-0AAF-4DAA-AF8F-43C39842315F}" type="presParOf" srcId="{15FC0E02-8FC9-4B55-AC65-182F3B9BB5BE}" destId="{E74FC872-EDFD-459A-B200-0B563DB7BB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A2B639-1B37-4591-8BA7-E64F8DEEC4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790CD398-FEEF-4BD9-8705-EADE18FEAC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Signals: in Unix-based system, processes can send direct messages to each other asynchronously. </a:t>
          </a:r>
        </a:p>
      </dgm:t>
    </dgm:pt>
    <dgm:pt modelId="{2FDCBC69-89A2-48C3-8783-162D5CCC64C0}" type="parTrans" cxnId="{7E8E1005-CF2A-4D8D-82E2-BC5A572E49F5}">
      <dgm:prSet/>
      <dgm:spPr/>
      <dgm:t>
        <a:bodyPr/>
        <a:lstStyle/>
        <a:p>
          <a:endParaRPr lang="en-US"/>
        </a:p>
      </dgm:t>
    </dgm:pt>
    <dgm:pt modelId="{B3340EB0-4F06-4AE6-95E7-2566E4337989}" type="sibTrans" cxnId="{7E8E1005-CF2A-4D8D-82E2-BC5A572E49F5}">
      <dgm:prSet/>
      <dgm:spPr/>
      <dgm:t>
        <a:bodyPr/>
        <a:lstStyle/>
        <a:p>
          <a:endParaRPr lang="en-US"/>
        </a:p>
      </dgm:t>
    </dgm:pt>
    <dgm:pt modelId="{1712F834-1645-462E-9930-1EC4FE02D2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Remote Procedure Calls: Windows rely on remote procedure calls (RPC) which allows a process to call a subroutine from another process’s program. </a:t>
          </a:r>
        </a:p>
      </dgm:t>
    </dgm:pt>
    <dgm:pt modelId="{67D4758A-8073-467D-BBD8-D85C55190429}" type="parTrans" cxnId="{36BE5817-E36D-45B3-929E-94B9379E7EAE}">
      <dgm:prSet/>
      <dgm:spPr/>
      <dgm:t>
        <a:bodyPr/>
        <a:lstStyle/>
        <a:p>
          <a:endParaRPr lang="en-US"/>
        </a:p>
      </dgm:t>
    </dgm:pt>
    <dgm:pt modelId="{48910398-3454-4FF6-B7AB-5D77EBD118FA}" type="sibTrans" cxnId="{36BE5817-E36D-45B3-929E-94B9379E7EAE}">
      <dgm:prSet/>
      <dgm:spPr/>
      <dgm:t>
        <a:bodyPr/>
        <a:lstStyle/>
        <a:p>
          <a:endParaRPr lang="en-US"/>
        </a:p>
      </dgm:t>
    </dgm:pt>
    <dgm:pt modelId="{349D5EAD-51E4-4A80-A69F-7A86C3056EE9}" type="pres">
      <dgm:prSet presAssocID="{9EA2B639-1B37-4591-8BA7-E64F8DEEC4E3}" presName="root" presStyleCnt="0">
        <dgm:presLayoutVars>
          <dgm:dir/>
          <dgm:resizeHandles val="exact"/>
        </dgm:presLayoutVars>
      </dgm:prSet>
      <dgm:spPr/>
    </dgm:pt>
    <dgm:pt modelId="{D66D7CFE-094C-442D-9AF7-E10D6B2B6916}" type="pres">
      <dgm:prSet presAssocID="{790CD398-FEEF-4BD9-8705-EADE18FEACCF}" presName="compNode" presStyleCnt="0"/>
      <dgm:spPr/>
    </dgm:pt>
    <dgm:pt modelId="{9D5026D4-248E-4D1C-A4B4-4922F503787C}" type="pres">
      <dgm:prSet presAssocID="{790CD398-FEEF-4BD9-8705-EADE18FEACCF}" presName="bgRect" presStyleLbl="bgShp" presStyleIdx="0" presStyleCnt="2" custScaleY="142943" custLinFactNeighborX="281" custLinFactNeighborY="-88595"/>
      <dgm:spPr/>
    </dgm:pt>
    <dgm:pt modelId="{AA775563-B52F-450D-9CB1-CABC05D39752}" type="pres">
      <dgm:prSet presAssocID="{790CD398-FEEF-4BD9-8705-EADE18FEACC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AA8B273-A0B2-4D58-86BA-156265686E62}" type="pres">
      <dgm:prSet presAssocID="{790CD398-FEEF-4BD9-8705-EADE18FEACCF}" presName="spaceRect" presStyleCnt="0"/>
      <dgm:spPr/>
    </dgm:pt>
    <dgm:pt modelId="{DD5B8291-70B1-45B7-AB1B-E5D6BEED43DD}" type="pres">
      <dgm:prSet presAssocID="{790CD398-FEEF-4BD9-8705-EADE18FEACCF}" presName="parTx" presStyleLbl="revTx" presStyleIdx="0" presStyleCnt="2" custScaleY="149821" custLinFactNeighborY="-25188">
        <dgm:presLayoutVars>
          <dgm:chMax val="0"/>
          <dgm:chPref val="0"/>
        </dgm:presLayoutVars>
      </dgm:prSet>
      <dgm:spPr/>
    </dgm:pt>
    <dgm:pt modelId="{867A88BB-19DF-4523-8A36-3A9FF99349CE}" type="pres">
      <dgm:prSet presAssocID="{B3340EB0-4F06-4AE6-95E7-2566E4337989}" presName="sibTrans" presStyleCnt="0"/>
      <dgm:spPr/>
    </dgm:pt>
    <dgm:pt modelId="{86AA5A78-60A4-4E6B-9178-EB2BE97D03BA}" type="pres">
      <dgm:prSet presAssocID="{1712F834-1645-462E-9930-1EC4FE02D2B9}" presName="compNode" presStyleCnt="0"/>
      <dgm:spPr/>
    </dgm:pt>
    <dgm:pt modelId="{0E03CF92-83EE-436B-8179-DDAFED1B76EC}" type="pres">
      <dgm:prSet presAssocID="{1712F834-1645-462E-9930-1EC4FE02D2B9}" presName="bgRect" presStyleLbl="bgShp" presStyleIdx="1" presStyleCnt="2" custScaleX="100000" custScaleY="120322" custLinFactNeighborX="4406" custLinFactNeighborY="6628"/>
      <dgm:spPr/>
    </dgm:pt>
    <dgm:pt modelId="{DAC90C89-2B63-44A1-BAF3-208A60F043F5}" type="pres">
      <dgm:prSet presAssocID="{1712F834-1645-462E-9930-1EC4FE02D2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9E131702-AC58-4D0A-BB22-16AA16FB99AB}" type="pres">
      <dgm:prSet presAssocID="{1712F834-1645-462E-9930-1EC4FE02D2B9}" presName="spaceRect" presStyleCnt="0"/>
      <dgm:spPr/>
    </dgm:pt>
    <dgm:pt modelId="{A6953336-3068-479C-AF40-CDC4D85C4035}" type="pres">
      <dgm:prSet presAssocID="{1712F834-1645-462E-9930-1EC4FE02D2B9}" presName="parTx" presStyleLbl="revTx" presStyleIdx="1" presStyleCnt="2" custScaleX="105593" custScaleY="137402">
        <dgm:presLayoutVars>
          <dgm:chMax val="0"/>
          <dgm:chPref val="0"/>
        </dgm:presLayoutVars>
      </dgm:prSet>
      <dgm:spPr/>
    </dgm:pt>
  </dgm:ptLst>
  <dgm:cxnLst>
    <dgm:cxn modelId="{7E8E1005-CF2A-4D8D-82E2-BC5A572E49F5}" srcId="{9EA2B639-1B37-4591-8BA7-E64F8DEEC4E3}" destId="{790CD398-FEEF-4BD9-8705-EADE18FEACCF}" srcOrd="0" destOrd="0" parTransId="{2FDCBC69-89A2-48C3-8783-162D5CCC64C0}" sibTransId="{B3340EB0-4F06-4AE6-95E7-2566E4337989}"/>
    <dgm:cxn modelId="{36BE5817-E36D-45B3-929E-94B9379E7EAE}" srcId="{9EA2B639-1B37-4591-8BA7-E64F8DEEC4E3}" destId="{1712F834-1645-462E-9930-1EC4FE02D2B9}" srcOrd="1" destOrd="0" parTransId="{67D4758A-8073-467D-BBD8-D85C55190429}" sibTransId="{48910398-3454-4FF6-B7AB-5D77EBD118FA}"/>
    <dgm:cxn modelId="{42E6FCDB-A3FC-495C-80D6-595CC53083B6}" type="presOf" srcId="{9EA2B639-1B37-4591-8BA7-E64F8DEEC4E3}" destId="{349D5EAD-51E4-4A80-A69F-7A86C3056EE9}" srcOrd="0" destOrd="0" presId="urn:microsoft.com/office/officeart/2018/2/layout/IconVerticalSolidList"/>
    <dgm:cxn modelId="{497698F8-4788-4A8A-8966-9F21BC8AF4AA}" type="presOf" srcId="{790CD398-FEEF-4BD9-8705-EADE18FEACCF}" destId="{DD5B8291-70B1-45B7-AB1B-E5D6BEED43DD}" srcOrd="0" destOrd="0" presId="urn:microsoft.com/office/officeart/2018/2/layout/IconVerticalSolidList"/>
    <dgm:cxn modelId="{914899FB-51F6-4BF1-B8F6-DA52F185B1E7}" type="presOf" srcId="{1712F834-1645-462E-9930-1EC4FE02D2B9}" destId="{A6953336-3068-479C-AF40-CDC4D85C4035}" srcOrd="0" destOrd="0" presId="urn:microsoft.com/office/officeart/2018/2/layout/IconVerticalSolidList"/>
    <dgm:cxn modelId="{F37A6A24-D625-429C-AD40-A5A2A080D35F}" type="presParOf" srcId="{349D5EAD-51E4-4A80-A69F-7A86C3056EE9}" destId="{D66D7CFE-094C-442D-9AF7-E10D6B2B6916}" srcOrd="0" destOrd="0" presId="urn:microsoft.com/office/officeart/2018/2/layout/IconVerticalSolidList"/>
    <dgm:cxn modelId="{A99977B8-D5BD-4A83-A1A6-F95E7BC7228D}" type="presParOf" srcId="{D66D7CFE-094C-442D-9AF7-E10D6B2B6916}" destId="{9D5026D4-248E-4D1C-A4B4-4922F503787C}" srcOrd="0" destOrd="0" presId="urn:microsoft.com/office/officeart/2018/2/layout/IconVerticalSolidList"/>
    <dgm:cxn modelId="{827D505F-53F2-4048-B5B5-CBDDEFE0B51B}" type="presParOf" srcId="{D66D7CFE-094C-442D-9AF7-E10D6B2B6916}" destId="{AA775563-B52F-450D-9CB1-CABC05D39752}" srcOrd="1" destOrd="0" presId="urn:microsoft.com/office/officeart/2018/2/layout/IconVerticalSolidList"/>
    <dgm:cxn modelId="{1697F8CD-35BA-4537-8287-474F013A5B92}" type="presParOf" srcId="{D66D7CFE-094C-442D-9AF7-E10D6B2B6916}" destId="{FAA8B273-A0B2-4D58-86BA-156265686E62}" srcOrd="2" destOrd="0" presId="urn:microsoft.com/office/officeart/2018/2/layout/IconVerticalSolidList"/>
    <dgm:cxn modelId="{C04E01B9-0D91-4443-9012-0AA4AEE20330}" type="presParOf" srcId="{D66D7CFE-094C-442D-9AF7-E10D6B2B6916}" destId="{DD5B8291-70B1-45B7-AB1B-E5D6BEED43DD}" srcOrd="3" destOrd="0" presId="urn:microsoft.com/office/officeart/2018/2/layout/IconVerticalSolidList"/>
    <dgm:cxn modelId="{4EA0F45D-8180-465C-91BB-D9788B1FAF77}" type="presParOf" srcId="{349D5EAD-51E4-4A80-A69F-7A86C3056EE9}" destId="{867A88BB-19DF-4523-8A36-3A9FF99349CE}" srcOrd="1" destOrd="0" presId="urn:microsoft.com/office/officeart/2018/2/layout/IconVerticalSolidList"/>
    <dgm:cxn modelId="{091944F7-4822-4354-9CE1-548FABC25AF8}" type="presParOf" srcId="{349D5EAD-51E4-4A80-A69F-7A86C3056EE9}" destId="{86AA5A78-60A4-4E6B-9178-EB2BE97D03BA}" srcOrd="2" destOrd="0" presId="urn:microsoft.com/office/officeart/2018/2/layout/IconVerticalSolidList"/>
    <dgm:cxn modelId="{37526949-34F9-44BE-8D1B-B3BB99549738}" type="presParOf" srcId="{86AA5A78-60A4-4E6B-9178-EB2BE97D03BA}" destId="{0E03CF92-83EE-436B-8179-DDAFED1B76EC}" srcOrd="0" destOrd="0" presId="urn:microsoft.com/office/officeart/2018/2/layout/IconVerticalSolidList"/>
    <dgm:cxn modelId="{6D88C144-4B6E-47A2-85FD-51C7910B7C3A}" type="presParOf" srcId="{86AA5A78-60A4-4E6B-9178-EB2BE97D03BA}" destId="{DAC90C89-2B63-44A1-BAF3-208A60F043F5}" srcOrd="1" destOrd="0" presId="urn:microsoft.com/office/officeart/2018/2/layout/IconVerticalSolidList"/>
    <dgm:cxn modelId="{6757921C-8D77-4997-B0DD-E1BC8532F94B}" type="presParOf" srcId="{86AA5A78-60A4-4E6B-9178-EB2BE97D03BA}" destId="{9E131702-AC58-4D0A-BB22-16AA16FB99AB}" srcOrd="2" destOrd="0" presId="urn:microsoft.com/office/officeart/2018/2/layout/IconVerticalSolidList"/>
    <dgm:cxn modelId="{A51C84C5-B15D-488F-8213-849DAFFE5D23}" type="presParOf" srcId="{86AA5A78-60A4-4E6B-9178-EB2BE97D03BA}" destId="{A6953336-3068-479C-AF40-CDC4D85C40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65DBF7-4956-4610-BB23-1FC5139FC7E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492442E-9A5A-4B59-84FD-A2A784F62A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</a:t>
          </a:r>
          <a:r>
            <a:rPr lang="en-US" b="1" dirty="0"/>
            <a:t>filesystem</a:t>
          </a:r>
          <a:r>
            <a:rPr lang="en-US" dirty="0"/>
            <a:t> is an abstraction of how the external, </a:t>
          </a:r>
          <a:r>
            <a:rPr lang="en-US" b="1" dirty="0"/>
            <a:t>nonvolatile memory </a:t>
          </a:r>
          <a:r>
            <a:rPr lang="en-US" dirty="0"/>
            <a:t>of the computer is organized. </a:t>
          </a:r>
        </a:p>
      </dgm:t>
    </dgm:pt>
    <dgm:pt modelId="{B805A9C2-ED10-4C90-90E9-6EEEC696CC6A}" type="parTrans" cxnId="{70D2271D-8CCC-45E5-BB01-8576856DCE2C}">
      <dgm:prSet/>
      <dgm:spPr/>
      <dgm:t>
        <a:bodyPr/>
        <a:lstStyle/>
        <a:p>
          <a:endParaRPr lang="en-US"/>
        </a:p>
      </dgm:t>
    </dgm:pt>
    <dgm:pt modelId="{1B8047A5-1F38-4D64-BE64-DED24FC1062F}" type="sibTrans" cxnId="{70D2271D-8CCC-45E5-BB01-8576856DCE2C}">
      <dgm:prSet/>
      <dgm:spPr/>
      <dgm:t>
        <a:bodyPr/>
        <a:lstStyle/>
        <a:p>
          <a:endParaRPr lang="en-US"/>
        </a:p>
      </dgm:t>
    </dgm:pt>
    <dgm:pt modelId="{C1F2C8B0-7406-45F7-934F-57AA2BDD46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Operating systems typically organize </a:t>
          </a:r>
          <a:r>
            <a:rPr lang="en-US" b="1" dirty="0"/>
            <a:t>files</a:t>
          </a:r>
          <a:r>
            <a:rPr lang="en-US" dirty="0"/>
            <a:t> hierarchically into </a:t>
          </a:r>
          <a:r>
            <a:rPr lang="en-US" b="1" dirty="0"/>
            <a:t>folders, </a:t>
          </a:r>
          <a:r>
            <a:rPr lang="en-US" dirty="0"/>
            <a:t>also called </a:t>
          </a:r>
          <a:r>
            <a:rPr lang="en-US" b="1" dirty="0"/>
            <a:t>directories.</a:t>
          </a:r>
          <a:endParaRPr lang="en-US" dirty="0"/>
        </a:p>
      </dgm:t>
    </dgm:pt>
    <dgm:pt modelId="{99DC023E-5A41-4F9C-8DB3-8757AAF38F3B}" type="parTrans" cxnId="{B664A792-3505-486E-8D23-104AE51BFCB7}">
      <dgm:prSet/>
      <dgm:spPr/>
      <dgm:t>
        <a:bodyPr/>
        <a:lstStyle/>
        <a:p>
          <a:endParaRPr lang="en-US"/>
        </a:p>
      </dgm:t>
    </dgm:pt>
    <dgm:pt modelId="{46AF61BB-B906-4881-ACE6-8603F9AE335E}" type="sibTrans" cxnId="{B664A792-3505-486E-8D23-104AE51BFCB7}">
      <dgm:prSet/>
      <dgm:spPr/>
      <dgm:t>
        <a:bodyPr/>
        <a:lstStyle/>
        <a:p>
          <a:endParaRPr lang="en-US"/>
        </a:p>
      </dgm:t>
    </dgm:pt>
    <dgm:pt modelId="{084D4A17-F6C7-4109-A961-ADBC9406C8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Each folder may </a:t>
          </a:r>
          <a:r>
            <a:rPr lang="en-US" b="1" dirty="0"/>
            <a:t>contain files and/or subfolders</a:t>
          </a:r>
          <a:r>
            <a:rPr lang="en-US" dirty="0"/>
            <a:t>. </a:t>
          </a:r>
        </a:p>
      </dgm:t>
    </dgm:pt>
    <dgm:pt modelId="{130C4DFB-F7F1-46F3-BC4D-1131292C398D}" type="parTrans" cxnId="{4F2C7608-9BBC-4511-8F5F-CE2B1110877D}">
      <dgm:prSet/>
      <dgm:spPr/>
      <dgm:t>
        <a:bodyPr/>
        <a:lstStyle/>
        <a:p>
          <a:endParaRPr lang="en-US"/>
        </a:p>
      </dgm:t>
    </dgm:pt>
    <dgm:pt modelId="{5BD66BAC-60F5-41C3-846C-C3EEF59C8BEE}" type="sibTrans" cxnId="{4F2C7608-9BBC-4511-8F5F-CE2B1110877D}">
      <dgm:prSet/>
      <dgm:spPr/>
      <dgm:t>
        <a:bodyPr/>
        <a:lstStyle/>
        <a:p>
          <a:endParaRPr lang="en-US"/>
        </a:p>
      </dgm:t>
    </dgm:pt>
    <dgm:pt modelId="{2BB370B6-196F-49EF-A34C-984C1AB9D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Thus, a </a:t>
          </a:r>
          <a:r>
            <a:rPr lang="en-US" b="1" dirty="0"/>
            <a:t>volume</a:t>
          </a:r>
          <a:r>
            <a:rPr lang="en-US" dirty="0"/>
            <a:t>, or drive, consists of a </a:t>
          </a:r>
          <a:r>
            <a:rPr lang="en-US" b="1" dirty="0"/>
            <a:t>collection of nested folders that form </a:t>
          </a:r>
          <a:r>
            <a:rPr lang="en-US" dirty="0"/>
            <a:t>a </a:t>
          </a:r>
          <a:r>
            <a:rPr lang="en-US" b="1" dirty="0"/>
            <a:t>tree</a:t>
          </a:r>
          <a:r>
            <a:rPr lang="en-US" dirty="0"/>
            <a:t>. </a:t>
          </a:r>
        </a:p>
      </dgm:t>
    </dgm:pt>
    <dgm:pt modelId="{24991854-3644-4D09-84BD-89D1BAD5A0E9}" type="parTrans" cxnId="{76DDCB35-C242-4D03-B797-13180CC923D3}">
      <dgm:prSet/>
      <dgm:spPr/>
      <dgm:t>
        <a:bodyPr/>
        <a:lstStyle/>
        <a:p>
          <a:endParaRPr lang="en-US"/>
        </a:p>
      </dgm:t>
    </dgm:pt>
    <dgm:pt modelId="{72896FC2-3E1C-401A-844C-EAAA8C048E52}" type="sibTrans" cxnId="{76DDCB35-C242-4D03-B797-13180CC923D3}">
      <dgm:prSet/>
      <dgm:spPr/>
      <dgm:t>
        <a:bodyPr/>
        <a:lstStyle/>
        <a:p>
          <a:endParaRPr lang="en-US"/>
        </a:p>
      </dgm:t>
    </dgm:pt>
    <dgm:pt modelId="{A6560346-E391-4636-A25F-10CD31EDF7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</a:t>
          </a:r>
          <a:r>
            <a:rPr lang="en-US" b="1" dirty="0"/>
            <a:t>topmost</a:t>
          </a:r>
          <a:r>
            <a:rPr lang="en-US" dirty="0"/>
            <a:t> folder is the </a:t>
          </a:r>
          <a:r>
            <a:rPr lang="en-US" b="1" dirty="0"/>
            <a:t>root </a:t>
          </a:r>
          <a:r>
            <a:rPr lang="en-US" dirty="0"/>
            <a:t>of this tree and is also called the root folder.</a:t>
          </a:r>
        </a:p>
      </dgm:t>
    </dgm:pt>
    <dgm:pt modelId="{245F2645-8A92-4C5E-AD61-FED23D9075AF}" type="parTrans" cxnId="{9AC36D38-9E89-419F-8D80-57CA95197CC2}">
      <dgm:prSet/>
      <dgm:spPr/>
      <dgm:t>
        <a:bodyPr/>
        <a:lstStyle/>
        <a:p>
          <a:endParaRPr lang="en-US"/>
        </a:p>
      </dgm:t>
    </dgm:pt>
    <dgm:pt modelId="{2B5E53A4-D047-4DA4-85B4-6B5D289A9B86}" type="sibTrans" cxnId="{9AC36D38-9E89-419F-8D80-57CA95197CC2}">
      <dgm:prSet/>
      <dgm:spPr/>
      <dgm:t>
        <a:bodyPr/>
        <a:lstStyle/>
        <a:p>
          <a:endParaRPr lang="en-US"/>
        </a:p>
      </dgm:t>
    </dgm:pt>
    <dgm:pt modelId="{E3C04FBD-3C69-4279-9554-B6DFDA11337F}" type="pres">
      <dgm:prSet presAssocID="{9C65DBF7-4956-4610-BB23-1FC5139FC7E2}" presName="root" presStyleCnt="0">
        <dgm:presLayoutVars>
          <dgm:dir/>
          <dgm:resizeHandles val="exact"/>
        </dgm:presLayoutVars>
      </dgm:prSet>
      <dgm:spPr/>
    </dgm:pt>
    <dgm:pt modelId="{296335B1-3BB5-4B84-8AA6-27EC8791A9CA}" type="pres">
      <dgm:prSet presAssocID="{5492442E-9A5A-4B59-84FD-A2A784F62A1C}" presName="compNode" presStyleCnt="0"/>
      <dgm:spPr/>
    </dgm:pt>
    <dgm:pt modelId="{792BC8AE-00A3-4546-8425-AE55290149BD}" type="pres">
      <dgm:prSet presAssocID="{5492442E-9A5A-4B59-84FD-A2A784F62A1C}" presName="bgRect" presStyleLbl="bgShp" presStyleIdx="0" presStyleCnt="5"/>
      <dgm:spPr/>
    </dgm:pt>
    <dgm:pt modelId="{E4C5F39E-14BF-469D-B9AD-477C0FC5BA0B}" type="pres">
      <dgm:prSet presAssocID="{5492442E-9A5A-4B59-84FD-A2A784F62A1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374071A-5BC3-4940-841E-E919BA1F6FF7}" type="pres">
      <dgm:prSet presAssocID="{5492442E-9A5A-4B59-84FD-A2A784F62A1C}" presName="spaceRect" presStyleCnt="0"/>
      <dgm:spPr/>
    </dgm:pt>
    <dgm:pt modelId="{EC7AB24E-64D1-4F23-9829-1AD4E4DD3A20}" type="pres">
      <dgm:prSet presAssocID="{5492442E-9A5A-4B59-84FD-A2A784F62A1C}" presName="parTx" presStyleLbl="revTx" presStyleIdx="0" presStyleCnt="5">
        <dgm:presLayoutVars>
          <dgm:chMax val="0"/>
          <dgm:chPref val="0"/>
        </dgm:presLayoutVars>
      </dgm:prSet>
      <dgm:spPr/>
    </dgm:pt>
    <dgm:pt modelId="{6EE95234-B183-41B8-83D5-AAAFB0C63777}" type="pres">
      <dgm:prSet presAssocID="{1B8047A5-1F38-4D64-BE64-DED24FC1062F}" presName="sibTrans" presStyleCnt="0"/>
      <dgm:spPr/>
    </dgm:pt>
    <dgm:pt modelId="{7C27A057-4D08-4970-A2BF-EF71A1FD1139}" type="pres">
      <dgm:prSet presAssocID="{C1F2C8B0-7406-45F7-934F-57AA2BDD4601}" presName="compNode" presStyleCnt="0"/>
      <dgm:spPr/>
    </dgm:pt>
    <dgm:pt modelId="{433E4C4F-1C4B-4785-8EBD-167D9BEC5BA7}" type="pres">
      <dgm:prSet presAssocID="{C1F2C8B0-7406-45F7-934F-57AA2BDD4601}" presName="bgRect" presStyleLbl="bgShp" presStyleIdx="1" presStyleCnt="5"/>
      <dgm:spPr/>
    </dgm:pt>
    <dgm:pt modelId="{E4831F37-35AD-4EEA-B577-5A1A8B0CE05D}" type="pres">
      <dgm:prSet presAssocID="{C1F2C8B0-7406-45F7-934F-57AA2BDD460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470E4B8-8BEF-4ABB-A00B-A5D3EBB6A980}" type="pres">
      <dgm:prSet presAssocID="{C1F2C8B0-7406-45F7-934F-57AA2BDD4601}" presName="spaceRect" presStyleCnt="0"/>
      <dgm:spPr/>
    </dgm:pt>
    <dgm:pt modelId="{4D83A28E-C279-4B77-BBD3-6B240ECB3775}" type="pres">
      <dgm:prSet presAssocID="{C1F2C8B0-7406-45F7-934F-57AA2BDD4601}" presName="parTx" presStyleLbl="revTx" presStyleIdx="1" presStyleCnt="5">
        <dgm:presLayoutVars>
          <dgm:chMax val="0"/>
          <dgm:chPref val="0"/>
        </dgm:presLayoutVars>
      </dgm:prSet>
      <dgm:spPr/>
    </dgm:pt>
    <dgm:pt modelId="{A3A007B5-9F3A-4DA2-912E-C34B3FFE0E2A}" type="pres">
      <dgm:prSet presAssocID="{46AF61BB-B906-4881-ACE6-8603F9AE335E}" presName="sibTrans" presStyleCnt="0"/>
      <dgm:spPr/>
    </dgm:pt>
    <dgm:pt modelId="{D85D63A4-AD0E-4097-96B0-9645123C8653}" type="pres">
      <dgm:prSet presAssocID="{084D4A17-F6C7-4109-A961-ADBC9406C8DA}" presName="compNode" presStyleCnt="0"/>
      <dgm:spPr/>
    </dgm:pt>
    <dgm:pt modelId="{CB78FA46-1E50-40CF-B87A-65158B4BFB6D}" type="pres">
      <dgm:prSet presAssocID="{084D4A17-F6C7-4109-A961-ADBC9406C8DA}" presName="bgRect" presStyleLbl="bgShp" presStyleIdx="2" presStyleCnt="5"/>
      <dgm:spPr/>
    </dgm:pt>
    <dgm:pt modelId="{CBC27C42-9BAE-4013-960E-9A3670482AD2}" type="pres">
      <dgm:prSet presAssocID="{084D4A17-F6C7-4109-A961-ADBC9406C8D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F317C209-8C8A-4293-A74F-223C0B211470}" type="pres">
      <dgm:prSet presAssocID="{084D4A17-F6C7-4109-A961-ADBC9406C8DA}" presName="spaceRect" presStyleCnt="0"/>
      <dgm:spPr/>
    </dgm:pt>
    <dgm:pt modelId="{E4A86716-D1CD-4057-870E-38921A8E7521}" type="pres">
      <dgm:prSet presAssocID="{084D4A17-F6C7-4109-A961-ADBC9406C8DA}" presName="parTx" presStyleLbl="revTx" presStyleIdx="2" presStyleCnt="5">
        <dgm:presLayoutVars>
          <dgm:chMax val="0"/>
          <dgm:chPref val="0"/>
        </dgm:presLayoutVars>
      </dgm:prSet>
      <dgm:spPr/>
    </dgm:pt>
    <dgm:pt modelId="{3B55E935-66A0-458D-8142-F2C1F5FD7BBF}" type="pres">
      <dgm:prSet presAssocID="{5BD66BAC-60F5-41C3-846C-C3EEF59C8BEE}" presName="sibTrans" presStyleCnt="0"/>
      <dgm:spPr/>
    </dgm:pt>
    <dgm:pt modelId="{7932C572-3D4E-4762-9084-5EF3B0BECC1C}" type="pres">
      <dgm:prSet presAssocID="{2BB370B6-196F-49EF-A34C-984C1AB9D26F}" presName="compNode" presStyleCnt="0"/>
      <dgm:spPr/>
    </dgm:pt>
    <dgm:pt modelId="{30A59D26-7065-4C18-840A-E1A1F78D47C0}" type="pres">
      <dgm:prSet presAssocID="{2BB370B6-196F-49EF-A34C-984C1AB9D26F}" presName="bgRect" presStyleLbl="bgShp" presStyleIdx="3" presStyleCnt="5"/>
      <dgm:spPr/>
    </dgm:pt>
    <dgm:pt modelId="{97BC0EBB-C319-4AFC-9A98-05318419A0C9}" type="pres">
      <dgm:prSet presAssocID="{2BB370B6-196F-49EF-A34C-984C1AB9D26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216826E-5F59-4A53-BD5A-C4F64D5E3728}" type="pres">
      <dgm:prSet presAssocID="{2BB370B6-196F-49EF-A34C-984C1AB9D26F}" presName="spaceRect" presStyleCnt="0"/>
      <dgm:spPr/>
    </dgm:pt>
    <dgm:pt modelId="{2CA88B1E-6C6E-42C4-971A-250756D95157}" type="pres">
      <dgm:prSet presAssocID="{2BB370B6-196F-49EF-A34C-984C1AB9D26F}" presName="parTx" presStyleLbl="revTx" presStyleIdx="3" presStyleCnt="5">
        <dgm:presLayoutVars>
          <dgm:chMax val="0"/>
          <dgm:chPref val="0"/>
        </dgm:presLayoutVars>
      </dgm:prSet>
      <dgm:spPr/>
    </dgm:pt>
    <dgm:pt modelId="{99503CAB-5D12-49EB-A68D-8C3A02425D63}" type="pres">
      <dgm:prSet presAssocID="{72896FC2-3E1C-401A-844C-EAAA8C048E52}" presName="sibTrans" presStyleCnt="0"/>
      <dgm:spPr/>
    </dgm:pt>
    <dgm:pt modelId="{61578139-EDCF-4B5B-9A77-F516F9EEA812}" type="pres">
      <dgm:prSet presAssocID="{A6560346-E391-4636-A25F-10CD31EDF789}" presName="compNode" presStyleCnt="0"/>
      <dgm:spPr/>
    </dgm:pt>
    <dgm:pt modelId="{D09C2D0F-AD0E-47E7-9AFB-75CF6E0E8043}" type="pres">
      <dgm:prSet presAssocID="{A6560346-E391-4636-A25F-10CD31EDF789}" presName="bgRect" presStyleLbl="bgShp" presStyleIdx="4" presStyleCnt="5"/>
      <dgm:spPr/>
    </dgm:pt>
    <dgm:pt modelId="{7C8143C7-56DB-444A-B114-FA2A9EB739CA}" type="pres">
      <dgm:prSet presAssocID="{A6560346-E391-4636-A25F-10CD31EDF7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B4FBD88-44AD-45FA-BC39-E14E4A4F6DC2}" type="pres">
      <dgm:prSet presAssocID="{A6560346-E391-4636-A25F-10CD31EDF789}" presName="spaceRect" presStyleCnt="0"/>
      <dgm:spPr/>
    </dgm:pt>
    <dgm:pt modelId="{15800B5D-C1A5-4691-B72A-ADB1099C8A5A}" type="pres">
      <dgm:prSet presAssocID="{A6560346-E391-4636-A25F-10CD31EDF78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F2C7608-9BBC-4511-8F5F-CE2B1110877D}" srcId="{9C65DBF7-4956-4610-BB23-1FC5139FC7E2}" destId="{084D4A17-F6C7-4109-A961-ADBC9406C8DA}" srcOrd="2" destOrd="0" parTransId="{130C4DFB-F7F1-46F3-BC4D-1131292C398D}" sibTransId="{5BD66BAC-60F5-41C3-846C-C3EEF59C8BEE}"/>
    <dgm:cxn modelId="{98D87317-09B2-457D-937F-69DD566D5DE3}" type="presOf" srcId="{084D4A17-F6C7-4109-A961-ADBC9406C8DA}" destId="{E4A86716-D1CD-4057-870E-38921A8E7521}" srcOrd="0" destOrd="0" presId="urn:microsoft.com/office/officeart/2018/2/layout/IconVerticalSolidList"/>
    <dgm:cxn modelId="{70D2271D-8CCC-45E5-BB01-8576856DCE2C}" srcId="{9C65DBF7-4956-4610-BB23-1FC5139FC7E2}" destId="{5492442E-9A5A-4B59-84FD-A2A784F62A1C}" srcOrd="0" destOrd="0" parTransId="{B805A9C2-ED10-4C90-90E9-6EEEC696CC6A}" sibTransId="{1B8047A5-1F38-4D64-BE64-DED24FC1062F}"/>
    <dgm:cxn modelId="{76DDCB35-C242-4D03-B797-13180CC923D3}" srcId="{9C65DBF7-4956-4610-BB23-1FC5139FC7E2}" destId="{2BB370B6-196F-49EF-A34C-984C1AB9D26F}" srcOrd="3" destOrd="0" parTransId="{24991854-3644-4D09-84BD-89D1BAD5A0E9}" sibTransId="{72896FC2-3E1C-401A-844C-EAAA8C048E52}"/>
    <dgm:cxn modelId="{9AC36D38-9E89-419F-8D80-57CA95197CC2}" srcId="{9C65DBF7-4956-4610-BB23-1FC5139FC7E2}" destId="{A6560346-E391-4636-A25F-10CD31EDF789}" srcOrd="4" destOrd="0" parTransId="{245F2645-8A92-4C5E-AD61-FED23D9075AF}" sibTransId="{2B5E53A4-D047-4DA4-85B4-6B5D289A9B86}"/>
    <dgm:cxn modelId="{DFB6E93B-E889-4967-85C2-40DB0924EAD5}" type="presOf" srcId="{2BB370B6-196F-49EF-A34C-984C1AB9D26F}" destId="{2CA88B1E-6C6E-42C4-971A-250756D95157}" srcOrd="0" destOrd="0" presId="urn:microsoft.com/office/officeart/2018/2/layout/IconVerticalSolidList"/>
    <dgm:cxn modelId="{599A4D3D-8585-4DAA-A14E-09206F505222}" type="presOf" srcId="{5492442E-9A5A-4B59-84FD-A2A784F62A1C}" destId="{EC7AB24E-64D1-4F23-9829-1AD4E4DD3A20}" srcOrd="0" destOrd="0" presId="urn:microsoft.com/office/officeart/2018/2/layout/IconVerticalSolidList"/>
    <dgm:cxn modelId="{46AE837D-D167-47B2-8C72-333367E3D181}" type="presOf" srcId="{9C65DBF7-4956-4610-BB23-1FC5139FC7E2}" destId="{E3C04FBD-3C69-4279-9554-B6DFDA11337F}" srcOrd="0" destOrd="0" presId="urn:microsoft.com/office/officeart/2018/2/layout/IconVerticalSolidList"/>
    <dgm:cxn modelId="{D4DF1582-EFB1-4575-A3B2-526FF3134996}" type="presOf" srcId="{A6560346-E391-4636-A25F-10CD31EDF789}" destId="{15800B5D-C1A5-4691-B72A-ADB1099C8A5A}" srcOrd="0" destOrd="0" presId="urn:microsoft.com/office/officeart/2018/2/layout/IconVerticalSolidList"/>
    <dgm:cxn modelId="{B664A792-3505-486E-8D23-104AE51BFCB7}" srcId="{9C65DBF7-4956-4610-BB23-1FC5139FC7E2}" destId="{C1F2C8B0-7406-45F7-934F-57AA2BDD4601}" srcOrd="1" destOrd="0" parTransId="{99DC023E-5A41-4F9C-8DB3-8757AAF38F3B}" sibTransId="{46AF61BB-B906-4881-ACE6-8603F9AE335E}"/>
    <dgm:cxn modelId="{590B2FF9-A6C2-4900-A878-9F293132204E}" type="presOf" srcId="{C1F2C8B0-7406-45F7-934F-57AA2BDD4601}" destId="{4D83A28E-C279-4B77-BBD3-6B240ECB3775}" srcOrd="0" destOrd="0" presId="urn:microsoft.com/office/officeart/2018/2/layout/IconVerticalSolidList"/>
    <dgm:cxn modelId="{87952E47-3334-4A03-9EF6-0DE130555EF6}" type="presParOf" srcId="{E3C04FBD-3C69-4279-9554-B6DFDA11337F}" destId="{296335B1-3BB5-4B84-8AA6-27EC8791A9CA}" srcOrd="0" destOrd="0" presId="urn:microsoft.com/office/officeart/2018/2/layout/IconVerticalSolidList"/>
    <dgm:cxn modelId="{81D9564A-171B-4D47-9EB3-734F8A0A0D14}" type="presParOf" srcId="{296335B1-3BB5-4B84-8AA6-27EC8791A9CA}" destId="{792BC8AE-00A3-4546-8425-AE55290149BD}" srcOrd="0" destOrd="0" presId="urn:microsoft.com/office/officeart/2018/2/layout/IconVerticalSolidList"/>
    <dgm:cxn modelId="{C3224BD6-6B4C-4F8A-B3A8-6CE0C43350B7}" type="presParOf" srcId="{296335B1-3BB5-4B84-8AA6-27EC8791A9CA}" destId="{E4C5F39E-14BF-469D-B9AD-477C0FC5BA0B}" srcOrd="1" destOrd="0" presId="urn:microsoft.com/office/officeart/2018/2/layout/IconVerticalSolidList"/>
    <dgm:cxn modelId="{91CD3660-9F1B-432D-8EF1-C46043DECF8F}" type="presParOf" srcId="{296335B1-3BB5-4B84-8AA6-27EC8791A9CA}" destId="{6374071A-5BC3-4940-841E-E919BA1F6FF7}" srcOrd="2" destOrd="0" presId="urn:microsoft.com/office/officeart/2018/2/layout/IconVerticalSolidList"/>
    <dgm:cxn modelId="{8CB7BF32-4BBE-47A3-B993-4A373C8257D0}" type="presParOf" srcId="{296335B1-3BB5-4B84-8AA6-27EC8791A9CA}" destId="{EC7AB24E-64D1-4F23-9829-1AD4E4DD3A20}" srcOrd="3" destOrd="0" presId="urn:microsoft.com/office/officeart/2018/2/layout/IconVerticalSolidList"/>
    <dgm:cxn modelId="{28821A21-ED5A-4E06-8019-B74549843A82}" type="presParOf" srcId="{E3C04FBD-3C69-4279-9554-B6DFDA11337F}" destId="{6EE95234-B183-41B8-83D5-AAAFB0C63777}" srcOrd="1" destOrd="0" presId="urn:microsoft.com/office/officeart/2018/2/layout/IconVerticalSolidList"/>
    <dgm:cxn modelId="{5D976905-F861-4439-80B0-96108918A5DD}" type="presParOf" srcId="{E3C04FBD-3C69-4279-9554-B6DFDA11337F}" destId="{7C27A057-4D08-4970-A2BF-EF71A1FD1139}" srcOrd="2" destOrd="0" presId="urn:microsoft.com/office/officeart/2018/2/layout/IconVerticalSolidList"/>
    <dgm:cxn modelId="{62713E63-74FE-4C2D-93FD-6ED0A658E209}" type="presParOf" srcId="{7C27A057-4D08-4970-A2BF-EF71A1FD1139}" destId="{433E4C4F-1C4B-4785-8EBD-167D9BEC5BA7}" srcOrd="0" destOrd="0" presId="urn:microsoft.com/office/officeart/2018/2/layout/IconVerticalSolidList"/>
    <dgm:cxn modelId="{B9ECD4D1-D715-4EA0-A8B1-500589B67914}" type="presParOf" srcId="{7C27A057-4D08-4970-A2BF-EF71A1FD1139}" destId="{E4831F37-35AD-4EEA-B577-5A1A8B0CE05D}" srcOrd="1" destOrd="0" presId="urn:microsoft.com/office/officeart/2018/2/layout/IconVerticalSolidList"/>
    <dgm:cxn modelId="{78BC9389-A0D2-4ED6-B79F-0361F6C5AB11}" type="presParOf" srcId="{7C27A057-4D08-4970-A2BF-EF71A1FD1139}" destId="{F470E4B8-8BEF-4ABB-A00B-A5D3EBB6A980}" srcOrd="2" destOrd="0" presId="urn:microsoft.com/office/officeart/2018/2/layout/IconVerticalSolidList"/>
    <dgm:cxn modelId="{80C1C3C0-A501-49D6-86AE-BBF781764E08}" type="presParOf" srcId="{7C27A057-4D08-4970-A2BF-EF71A1FD1139}" destId="{4D83A28E-C279-4B77-BBD3-6B240ECB3775}" srcOrd="3" destOrd="0" presId="urn:microsoft.com/office/officeart/2018/2/layout/IconVerticalSolidList"/>
    <dgm:cxn modelId="{5E6FBE6F-07AD-4F49-B3B5-F54E8D84A903}" type="presParOf" srcId="{E3C04FBD-3C69-4279-9554-B6DFDA11337F}" destId="{A3A007B5-9F3A-4DA2-912E-C34B3FFE0E2A}" srcOrd="3" destOrd="0" presId="urn:microsoft.com/office/officeart/2018/2/layout/IconVerticalSolidList"/>
    <dgm:cxn modelId="{EFFC5449-A401-4696-90C3-0C846316231B}" type="presParOf" srcId="{E3C04FBD-3C69-4279-9554-B6DFDA11337F}" destId="{D85D63A4-AD0E-4097-96B0-9645123C8653}" srcOrd="4" destOrd="0" presId="urn:microsoft.com/office/officeart/2018/2/layout/IconVerticalSolidList"/>
    <dgm:cxn modelId="{32FA6F6B-A6B2-4FBD-B67E-AC7755BA1796}" type="presParOf" srcId="{D85D63A4-AD0E-4097-96B0-9645123C8653}" destId="{CB78FA46-1E50-40CF-B87A-65158B4BFB6D}" srcOrd="0" destOrd="0" presId="urn:microsoft.com/office/officeart/2018/2/layout/IconVerticalSolidList"/>
    <dgm:cxn modelId="{40728443-5170-4210-BAC5-E6E125DC019B}" type="presParOf" srcId="{D85D63A4-AD0E-4097-96B0-9645123C8653}" destId="{CBC27C42-9BAE-4013-960E-9A3670482AD2}" srcOrd="1" destOrd="0" presId="urn:microsoft.com/office/officeart/2018/2/layout/IconVerticalSolidList"/>
    <dgm:cxn modelId="{CFEFE2D7-B0E1-4951-B61B-E5785E39DAE2}" type="presParOf" srcId="{D85D63A4-AD0E-4097-96B0-9645123C8653}" destId="{F317C209-8C8A-4293-A74F-223C0B211470}" srcOrd="2" destOrd="0" presId="urn:microsoft.com/office/officeart/2018/2/layout/IconVerticalSolidList"/>
    <dgm:cxn modelId="{DE3AE62E-24F1-47B3-A6B3-09785F063289}" type="presParOf" srcId="{D85D63A4-AD0E-4097-96B0-9645123C8653}" destId="{E4A86716-D1CD-4057-870E-38921A8E7521}" srcOrd="3" destOrd="0" presId="urn:microsoft.com/office/officeart/2018/2/layout/IconVerticalSolidList"/>
    <dgm:cxn modelId="{3AAAF667-FE45-44F9-BD75-85CD92D14E51}" type="presParOf" srcId="{E3C04FBD-3C69-4279-9554-B6DFDA11337F}" destId="{3B55E935-66A0-458D-8142-F2C1F5FD7BBF}" srcOrd="5" destOrd="0" presId="urn:microsoft.com/office/officeart/2018/2/layout/IconVerticalSolidList"/>
    <dgm:cxn modelId="{3A7DB498-F99D-4424-9744-0777E4E49345}" type="presParOf" srcId="{E3C04FBD-3C69-4279-9554-B6DFDA11337F}" destId="{7932C572-3D4E-4762-9084-5EF3B0BECC1C}" srcOrd="6" destOrd="0" presId="urn:microsoft.com/office/officeart/2018/2/layout/IconVerticalSolidList"/>
    <dgm:cxn modelId="{99FB445D-B9DA-422C-9764-4E70FE75E40D}" type="presParOf" srcId="{7932C572-3D4E-4762-9084-5EF3B0BECC1C}" destId="{30A59D26-7065-4C18-840A-E1A1F78D47C0}" srcOrd="0" destOrd="0" presId="urn:microsoft.com/office/officeart/2018/2/layout/IconVerticalSolidList"/>
    <dgm:cxn modelId="{563ABBBB-9F85-4507-925A-D4D727989B24}" type="presParOf" srcId="{7932C572-3D4E-4762-9084-5EF3B0BECC1C}" destId="{97BC0EBB-C319-4AFC-9A98-05318419A0C9}" srcOrd="1" destOrd="0" presId="urn:microsoft.com/office/officeart/2018/2/layout/IconVerticalSolidList"/>
    <dgm:cxn modelId="{1B011B64-991A-4A21-AFA8-8668A4C84ADF}" type="presParOf" srcId="{7932C572-3D4E-4762-9084-5EF3B0BECC1C}" destId="{8216826E-5F59-4A53-BD5A-C4F64D5E3728}" srcOrd="2" destOrd="0" presId="urn:microsoft.com/office/officeart/2018/2/layout/IconVerticalSolidList"/>
    <dgm:cxn modelId="{E3D6A82D-086F-4430-9AEA-9B35A96AE13B}" type="presParOf" srcId="{7932C572-3D4E-4762-9084-5EF3B0BECC1C}" destId="{2CA88B1E-6C6E-42C4-971A-250756D95157}" srcOrd="3" destOrd="0" presId="urn:microsoft.com/office/officeart/2018/2/layout/IconVerticalSolidList"/>
    <dgm:cxn modelId="{84D1C27B-E7E0-43EC-A7AB-02FE4632849C}" type="presParOf" srcId="{E3C04FBD-3C69-4279-9554-B6DFDA11337F}" destId="{99503CAB-5D12-49EB-A68D-8C3A02425D63}" srcOrd="7" destOrd="0" presId="urn:microsoft.com/office/officeart/2018/2/layout/IconVerticalSolidList"/>
    <dgm:cxn modelId="{E7CCBCDC-E6F0-4A19-AF0E-76972E34486D}" type="presParOf" srcId="{E3C04FBD-3C69-4279-9554-B6DFDA11337F}" destId="{61578139-EDCF-4B5B-9A77-F516F9EEA812}" srcOrd="8" destOrd="0" presId="urn:microsoft.com/office/officeart/2018/2/layout/IconVerticalSolidList"/>
    <dgm:cxn modelId="{58A58DEC-B173-4DE1-8F12-1EA20D57C212}" type="presParOf" srcId="{61578139-EDCF-4B5B-9A77-F516F9EEA812}" destId="{D09C2D0F-AD0E-47E7-9AFB-75CF6E0E8043}" srcOrd="0" destOrd="0" presId="urn:microsoft.com/office/officeart/2018/2/layout/IconVerticalSolidList"/>
    <dgm:cxn modelId="{17697018-7163-476B-940C-883DB2F01742}" type="presParOf" srcId="{61578139-EDCF-4B5B-9A77-F516F9EEA812}" destId="{7C8143C7-56DB-444A-B114-FA2A9EB739CA}" srcOrd="1" destOrd="0" presId="urn:microsoft.com/office/officeart/2018/2/layout/IconVerticalSolidList"/>
    <dgm:cxn modelId="{2B75883F-F610-4BAB-ABA9-25A34BBE20BA}" type="presParOf" srcId="{61578139-EDCF-4B5B-9A77-F516F9EEA812}" destId="{CB4FBD88-44AD-45FA-BC39-E14E4A4F6DC2}" srcOrd="2" destOrd="0" presId="urn:microsoft.com/office/officeart/2018/2/layout/IconVerticalSolidList"/>
    <dgm:cxn modelId="{3F30BE8C-073F-4D82-AB40-37B76110C50F}" type="presParOf" srcId="{61578139-EDCF-4B5B-9A77-F516F9EEA812}" destId="{15800B5D-C1A5-4691-B72A-ADB1099C8A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2A273B-CD06-4750-BA1F-E5A620B87AE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AC4A8E3-9C6E-438E-B63C-2CC7E81BB9B4}">
      <dgm:prSet/>
      <dgm:spPr/>
      <dgm:t>
        <a:bodyPr/>
        <a:lstStyle/>
        <a:p>
          <a:r>
            <a:rPr lang="en-US" dirty="0"/>
            <a:t>The </a:t>
          </a:r>
          <a:r>
            <a:rPr lang="en-US" b="1" dirty="0"/>
            <a:t>RAM</a:t>
          </a:r>
          <a:r>
            <a:rPr lang="en-US" dirty="0"/>
            <a:t> memory of a </a:t>
          </a:r>
          <a:r>
            <a:rPr lang="en-US" b="1" dirty="0"/>
            <a:t>computer</a:t>
          </a:r>
          <a:r>
            <a:rPr lang="en-US" dirty="0"/>
            <a:t> is its </a:t>
          </a:r>
          <a:r>
            <a:rPr lang="en-US" b="1" dirty="0"/>
            <a:t>address space.</a:t>
          </a:r>
          <a:endParaRPr lang="en-US" dirty="0"/>
        </a:p>
      </dgm:t>
    </dgm:pt>
    <dgm:pt modelId="{036C6085-7C65-45DC-A90E-FBE0604090ED}" type="parTrans" cxnId="{CECCBFF0-6625-4E24-9959-C50E09CA3A02}">
      <dgm:prSet/>
      <dgm:spPr/>
      <dgm:t>
        <a:bodyPr/>
        <a:lstStyle/>
        <a:p>
          <a:endParaRPr lang="en-US"/>
        </a:p>
      </dgm:t>
    </dgm:pt>
    <dgm:pt modelId="{6FED071A-40D0-480D-A10B-54B59ADA1B3F}" type="sibTrans" cxnId="{CECCBFF0-6625-4E24-9959-C50E09CA3A02}">
      <dgm:prSet/>
      <dgm:spPr/>
      <dgm:t>
        <a:bodyPr/>
        <a:lstStyle/>
        <a:p>
          <a:endParaRPr lang="en-US"/>
        </a:p>
      </dgm:t>
    </dgm:pt>
    <dgm:pt modelId="{DC9B51E8-2513-4A47-9BEE-706060CD10B7}">
      <dgm:prSet/>
      <dgm:spPr/>
      <dgm:t>
        <a:bodyPr/>
        <a:lstStyle/>
        <a:p>
          <a:r>
            <a:rPr lang="en-US" dirty="0"/>
            <a:t>It contains both the </a:t>
          </a:r>
          <a:r>
            <a:rPr lang="en-US" b="1" dirty="0"/>
            <a:t>code</a:t>
          </a:r>
          <a:r>
            <a:rPr lang="en-US" dirty="0"/>
            <a:t> for the </a:t>
          </a:r>
          <a:r>
            <a:rPr lang="en-US" b="1" dirty="0"/>
            <a:t>running</a:t>
          </a:r>
          <a:r>
            <a:rPr lang="en-US" dirty="0"/>
            <a:t> </a:t>
          </a:r>
          <a:r>
            <a:rPr lang="en-US" b="1" dirty="0"/>
            <a:t>program</a:t>
          </a:r>
          <a:r>
            <a:rPr lang="en-US" dirty="0"/>
            <a:t>, its </a:t>
          </a:r>
          <a:r>
            <a:rPr lang="en-US" b="1" dirty="0"/>
            <a:t>input</a:t>
          </a:r>
          <a:r>
            <a:rPr lang="en-US" dirty="0"/>
            <a:t> </a:t>
          </a:r>
          <a:r>
            <a:rPr lang="en-US" b="1" dirty="0"/>
            <a:t>data</a:t>
          </a:r>
          <a:r>
            <a:rPr lang="en-US" dirty="0"/>
            <a:t>, and its </a:t>
          </a:r>
          <a:r>
            <a:rPr lang="en-US" b="1" dirty="0"/>
            <a:t>working</a:t>
          </a:r>
          <a:r>
            <a:rPr lang="en-US" dirty="0"/>
            <a:t> </a:t>
          </a:r>
          <a:r>
            <a:rPr lang="en-US" b="1" dirty="0"/>
            <a:t>memory</a:t>
          </a:r>
          <a:r>
            <a:rPr lang="en-US" dirty="0"/>
            <a:t>. </a:t>
          </a:r>
        </a:p>
      </dgm:t>
    </dgm:pt>
    <dgm:pt modelId="{0D67D83D-1C24-4524-8A91-ADC51F6CC13F}" type="parTrans" cxnId="{F88DE359-D20E-4D23-99ED-395B9B842FC7}">
      <dgm:prSet/>
      <dgm:spPr/>
      <dgm:t>
        <a:bodyPr/>
        <a:lstStyle/>
        <a:p>
          <a:endParaRPr lang="en-US"/>
        </a:p>
      </dgm:t>
    </dgm:pt>
    <dgm:pt modelId="{1481AA18-4F05-4094-8048-E8808377E8EB}" type="sibTrans" cxnId="{F88DE359-D20E-4D23-99ED-395B9B842FC7}">
      <dgm:prSet/>
      <dgm:spPr/>
      <dgm:t>
        <a:bodyPr/>
        <a:lstStyle/>
        <a:p>
          <a:endParaRPr lang="en-US"/>
        </a:p>
      </dgm:t>
    </dgm:pt>
    <dgm:pt modelId="{0B9DE124-D339-4A6E-8FA1-6001857099E2}">
      <dgm:prSet/>
      <dgm:spPr/>
      <dgm:t>
        <a:bodyPr/>
        <a:lstStyle/>
        <a:p>
          <a:r>
            <a:rPr lang="en-US" dirty="0"/>
            <a:t>For any running process, it is organized into different </a:t>
          </a:r>
          <a:r>
            <a:rPr lang="en-US" b="1" dirty="0"/>
            <a:t>segments</a:t>
          </a:r>
          <a:r>
            <a:rPr lang="en-US" dirty="0"/>
            <a:t>, which keep the different parts of the </a:t>
          </a:r>
          <a:r>
            <a:rPr lang="en-US" b="1" dirty="0"/>
            <a:t>address space separate</a:t>
          </a:r>
          <a:r>
            <a:rPr lang="en-US" dirty="0"/>
            <a:t>.</a:t>
          </a:r>
        </a:p>
      </dgm:t>
    </dgm:pt>
    <dgm:pt modelId="{9ACACECC-1DD7-4E5A-B787-CDCFAC7E6869}" type="parTrans" cxnId="{72986DDC-090F-4C58-8C5D-D8661121974B}">
      <dgm:prSet/>
      <dgm:spPr/>
      <dgm:t>
        <a:bodyPr/>
        <a:lstStyle/>
        <a:p>
          <a:endParaRPr lang="en-US"/>
        </a:p>
      </dgm:t>
    </dgm:pt>
    <dgm:pt modelId="{00D46863-0C5C-48BC-A866-E844B523E057}" type="sibTrans" cxnId="{72986DDC-090F-4C58-8C5D-D8661121974B}">
      <dgm:prSet/>
      <dgm:spPr/>
      <dgm:t>
        <a:bodyPr/>
        <a:lstStyle/>
        <a:p>
          <a:endParaRPr lang="en-US"/>
        </a:p>
      </dgm:t>
    </dgm:pt>
    <dgm:pt modelId="{22DEE5B8-A5AF-443D-AC15-B87FC7EB885B}">
      <dgm:prSet/>
      <dgm:spPr/>
      <dgm:t>
        <a:bodyPr/>
        <a:lstStyle/>
        <a:p>
          <a:r>
            <a:rPr lang="en-US" b="1" dirty="0"/>
            <a:t>Security</a:t>
          </a:r>
          <a:r>
            <a:rPr lang="en-US" dirty="0"/>
            <a:t> concerns require that we </a:t>
          </a:r>
          <a:r>
            <a:rPr lang="en-US" b="1" dirty="0"/>
            <a:t>never mix up these different segments</a:t>
          </a:r>
          <a:r>
            <a:rPr lang="en-US" dirty="0"/>
            <a:t>.</a:t>
          </a:r>
        </a:p>
      </dgm:t>
    </dgm:pt>
    <dgm:pt modelId="{ADADEED7-207C-4D3B-A00B-7A2E8A101A12}" type="parTrans" cxnId="{EE271C17-39BF-4032-8530-F23091D6CE33}">
      <dgm:prSet/>
      <dgm:spPr/>
      <dgm:t>
        <a:bodyPr/>
        <a:lstStyle/>
        <a:p>
          <a:endParaRPr lang="en-US"/>
        </a:p>
      </dgm:t>
    </dgm:pt>
    <dgm:pt modelId="{4B7F48E1-376D-4343-899B-7C52B2A0536B}" type="sibTrans" cxnId="{EE271C17-39BF-4032-8530-F23091D6CE33}">
      <dgm:prSet/>
      <dgm:spPr/>
      <dgm:t>
        <a:bodyPr/>
        <a:lstStyle/>
        <a:p>
          <a:endParaRPr lang="en-US"/>
        </a:p>
      </dgm:t>
    </dgm:pt>
    <dgm:pt modelId="{0BC320CB-AFC5-4F95-B75E-CF487B06DB0F}" type="pres">
      <dgm:prSet presAssocID="{1D2A273B-CD06-4750-BA1F-E5A620B87AE7}" presName="root" presStyleCnt="0">
        <dgm:presLayoutVars>
          <dgm:dir/>
          <dgm:resizeHandles val="exact"/>
        </dgm:presLayoutVars>
      </dgm:prSet>
      <dgm:spPr/>
    </dgm:pt>
    <dgm:pt modelId="{6F21E368-22F5-49A4-A249-D422A1142077}" type="pres">
      <dgm:prSet presAssocID="{7AC4A8E3-9C6E-438E-B63C-2CC7E81BB9B4}" presName="compNode" presStyleCnt="0"/>
      <dgm:spPr/>
    </dgm:pt>
    <dgm:pt modelId="{04691187-3B6F-4D63-83EE-105F3D48DC61}" type="pres">
      <dgm:prSet presAssocID="{7AC4A8E3-9C6E-438E-B63C-2CC7E81BB9B4}" presName="bgRect" presStyleLbl="bgShp" presStyleIdx="0" presStyleCnt="4"/>
      <dgm:spPr/>
    </dgm:pt>
    <dgm:pt modelId="{BF03E38E-7B0C-499F-8D93-DE7939B8ECEE}" type="pres">
      <dgm:prSet presAssocID="{7AC4A8E3-9C6E-438E-B63C-2CC7E81BB9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470EB14-B9F3-43D8-AB29-5E23570FFF30}" type="pres">
      <dgm:prSet presAssocID="{7AC4A8E3-9C6E-438E-B63C-2CC7E81BB9B4}" presName="spaceRect" presStyleCnt="0"/>
      <dgm:spPr/>
    </dgm:pt>
    <dgm:pt modelId="{4BCE421F-809A-441F-8B06-73B5F07E8529}" type="pres">
      <dgm:prSet presAssocID="{7AC4A8E3-9C6E-438E-B63C-2CC7E81BB9B4}" presName="parTx" presStyleLbl="revTx" presStyleIdx="0" presStyleCnt="4">
        <dgm:presLayoutVars>
          <dgm:chMax val="0"/>
          <dgm:chPref val="0"/>
        </dgm:presLayoutVars>
      </dgm:prSet>
      <dgm:spPr/>
    </dgm:pt>
    <dgm:pt modelId="{23BF9526-CE42-4FF4-880B-3FAC6717EB19}" type="pres">
      <dgm:prSet presAssocID="{6FED071A-40D0-480D-A10B-54B59ADA1B3F}" presName="sibTrans" presStyleCnt="0"/>
      <dgm:spPr/>
    </dgm:pt>
    <dgm:pt modelId="{E011490A-180E-49B9-A8CB-409E86F92372}" type="pres">
      <dgm:prSet presAssocID="{DC9B51E8-2513-4A47-9BEE-706060CD10B7}" presName="compNode" presStyleCnt="0"/>
      <dgm:spPr/>
    </dgm:pt>
    <dgm:pt modelId="{BC9BA1EB-1956-4B82-9F3C-9B7BBE244FBD}" type="pres">
      <dgm:prSet presAssocID="{DC9B51E8-2513-4A47-9BEE-706060CD10B7}" presName="bgRect" presStyleLbl="bgShp" presStyleIdx="1" presStyleCnt="4"/>
      <dgm:spPr/>
    </dgm:pt>
    <dgm:pt modelId="{0DDE800F-BC83-40A3-8523-8599B17E2387}" type="pres">
      <dgm:prSet presAssocID="{DC9B51E8-2513-4A47-9BEE-706060CD10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67B4E16-A68A-45DD-BA4C-95F55D852292}" type="pres">
      <dgm:prSet presAssocID="{DC9B51E8-2513-4A47-9BEE-706060CD10B7}" presName="spaceRect" presStyleCnt="0"/>
      <dgm:spPr/>
    </dgm:pt>
    <dgm:pt modelId="{560A52CA-62AF-4B02-BA43-281EF04647BC}" type="pres">
      <dgm:prSet presAssocID="{DC9B51E8-2513-4A47-9BEE-706060CD10B7}" presName="parTx" presStyleLbl="revTx" presStyleIdx="1" presStyleCnt="4">
        <dgm:presLayoutVars>
          <dgm:chMax val="0"/>
          <dgm:chPref val="0"/>
        </dgm:presLayoutVars>
      </dgm:prSet>
      <dgm:spPr/>
    </dgm:pt>
    <dgm:pt modelId="{02531088-6CD1-46CB-9970-96C66746BAB9}" type="pres">
      <dgm:prSet presAssocID="{1481AA18-4F05-4094-8048-E8808377E8EB}" presName="sibTrans" presStyleCnt="0"/>
      <dgm:spPr/>
    </dgm:pt>
    <dgm:pt modelId="{CC9783EC-089B-45FB-B63A-5010EA5182EC}" type="pres">
      <dgm:prSet presAssocID="{0B9DE124-D339-4A6E-8FA1-6001857099E2}" presName="compNode" presStyleCnt="0"/>
      <dgm:spPr/>
    </dgm:pt>
    <dgm:pt modelId="{F1C3F53E-85F6-4EA3-90FD-9E4FDFBCF563}" type="pres">
      <dgm:prSet presAssocID="{0B9DE124-D339-4A6E-8FA1-6001857099E2}" presName="bgRect" presStyleLbl="bgShp" presStyleIdx="2" presStyleCnt="4"/>
      <dgm:spPr/>
    </dgm:pt>
    <dgm:pt modelId="{EB15C915-201F-4F85-AA9E-45C466E1DA32}" type="pres">
      <dgm:prSet presAssocID="{0B9DE124-D339-4A6E-8FA1-6001857099E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424B22B-FC54-4AF9-B972-67E32C166C06}" type="pres">
      <dgm:prSet presAssocID="{0B9DE124-D339-4A6E-8FA1-6001857099E2}" presName="spaceRect" presStyleCnt="0"/>
      <dgm:spPr/>
    </dgm:pt>
    <dgm:pt modelId="{D260108C-EAB4-4B12-89B3-1578ACEA2C1F}" type="pres">
      <dgm:prSet presAssocID="{0B9DE124-D339-4A6E-8FA1-6001857099E2}" presName="parTx" presStyleLbl="revTx" presStyleIdx="2" presStyleCnt="4">
        <dgm:presLayoutVars>
          <dgm:chMax val="0"/>
          <dgm:chPref val="0"/>
        </dgm:presLayoutVars>
      </dgm:prSet>
      <dgm:spPr/>
    </dgm:pt>
    <dgm:pt modelId="{86FE1B24-81EC-49D7-998F-312C88C587EE}" type="pres">
      <dgm:prSet presAssocID="{00D46863-0C5C-48BC-A866-E844B523E057}" presName="sibTrans" presStyleCnt="0"/>
      <dgm:spPr/>
    </dgm:pt>
    <dgm:pt modelId="{3D5F09EA-C2E1-44AA-B784-1A24275F0ED3}" type="pres">
      <dgm:prSet presAssocID="{22DEE5B8-A5AF-443D-AC15-B87FC7EB885B}" presName="compNode" presStyleCnt="0"/>
      <dgm:spPr/>
    </dgm:pt>
    <dgm:pt modelId="{68FEED74-D970-4841-B755-6AF0F49C8E7C}" type="pres">
      <dgm:prSet presAssocID="{22DEE5B8-A5AF-443D-AC15-B87FC7EB885B}" presName="bgRect" presStyleLbl="bgShp" presStyleIdx="3" presStyleCnt="4"/>
      <dgm:spPr/>
    </dgm:pt>
    <dgm:pt modelId="{DE2768D2-0D9F-4282-B273-6686193C6FE5}" type="pres">
      <dgm:prSet presAssocID="{22DEE5B8-A5AF-443D-AC15-B87FC7EB885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5ED3234-8819-4ED0-B7E4-EF6F5448300F}" type="pres">
      <dgm:prSet presAssocID="{22DEE5B8-A5AF-443D-AC15-B87FC7EB885B}" presName="spaceRect" presStyleCnt="0"/>
      <dgm:spPr/>
    </dgm:pt>
    <dgm:pt modelId="{2342783F-7318-48B7-B73E-43BBE8057991}" type="pres">
      <dgm:prSet presAssocID="{22DEE5B8-A5AF-443D-AC15-B87FC7EB885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0EAF20A-8FD6-4162-8E20-81168B1FE867}" type="presOf" srcId="{22DEE5B8-A5AF-443D-AC15-B87FC7EB885B}" destId="{2342783F-7318-48B7-B73E-43BBE8057991}" srcOrd="0" destOrd="0" presId="urn:microsoft.com/office/officeart/2018/2/layout/IconVerticalSolidList"/>
    <dgm:cxn modelId="{EE271C17-39BF-4032-8530-F23091D6CE33}" srcId="{1D2A273B-CD06-4750-BA1F-E5A620B87AE7}" destId="{22DEE5B8-A5AF-443D-AC15-B87FC7EB885B}" srcOrd="3" destOrd="0" parTransId="{ADADEED7-207C-4D3B-A00B-7A2E8A101A12}" sibTransId="{4B7F48E1-376D-4343-899B-7C52B2A0536B}"/>
    <dgm:cxn modelId="{0C77963D-91D7-4323-922B-B978ED5650FB}" type="presOf" srcId="{DC9B51E8-2513-4A47-9BEE-706060CD10B7}" destId="{560A52CA-62AF-4B02-BA43-281EF04647BC}" srcOrd="0" destOrd="0" presId="urn:microsoft.com/office/officeart/2018/2/layout/IconVerticalSolidList"/>
    <dgm:cxn modelId="{CFDD5740-88FE-4EC8-A90C-8A05E8FCE073}" type="presOf" srcId="{0B9DE124-D339-4A6E-8FA1-6001857099E2}" destId="{D260108C-EAB4-4B12-89B3-1578ACEA2C1F}" srcOrd="0" destOrd="0" presId="urn:microsoft.com/office/officeart/2018/2/layout/IconVerticalSolidList"/>
    <dgm:cxn modelId="{7BC40D4E-1AE4-40D0-BDF1-8E83B4F23DBB}" type="presOf" srcId="{7AC4A8E3-9C6E-438E-B63C-2CC7E81BB9B4}" destId="{4BCE421F-809A-441F-8B06-73B5F07E8529}" srcOrd="0" destOrd="0" presId="urn:microsoft.com/office/officeart/2018/2/layout/IconVerticalSolidList"/>
    <dgm:cxn modelId="{F88DE359-D20E-4D23-99ED-395B9B842FC7}" srcId="{1D2A273B-CD06-4750-BA1F-E5A620B87AE7}" destId="{DC9B51E8-2513-4A47-9BEE-706060CD10B7}" srcOrd="1" destOrd="0" parTransId="{0D67D83D-1C24-4524-8A91-ADC51F6CC13F}" sibTransId="{1481AA18-4F05-4094-8048-E8808377E8EB}"/>
    <dgm:cxn modelId="{0338B58D-34CF-4339-A005-347ED064B3CF}" type="presOf" srcId="{1D2A273B-CD06-4750-BA1F-E5A620B87AE7}" destId="{0BC320CB-AFC5-4F95-B75E-CF487B06DB0F}" srcOrd="0" destOrd="0" presId="urn:microsoft.com/office/officeart/2018/2/layout/IconVerticalSolidList"/>
    <dgm:cxn modelId="{72986DDC-090F-4C58-8C5D-D8661121974B}" srcId="{1D2A273B-CD06-4750-BA1F-E5A620B87AE7}" destId="{0B9DE124-D339-4A6E-8FA1-6001857099E2}" srcOrd="2" destOrd="0" parTransId="{9ACACECC-1DD7-4E5A-B787-CDCFAC7E6869}" sibTransId="{00D46863-0C5C-48BC-A866-E844B523E057}"/>
    <dgm:cxn modelId="{CECCBFF0-6625-4E24-9959-C50E09CA3A02}" srcId="{1D2A273B-CD06-4750-BA1F-E5A620B87AE7}" destId="{7AC4A8E3-9C6E-438E-B63C-2CC7E81BB9B4}" srcOrd="0" destOrd="0" parTransId="{036C6085-7C65-45DC-A90E-FBE0604090ED}" sibTransId="{6FED071A-40D0-480D-A10B-54B59ADA1B3F}"/>
    <dgm:cxn modelId="{F307839A-71E9-48D4-AAEB-73B9D555A271}" type="presParOf" srcId="{0BC320CB-AFC5-4F95-B75E-CF487B06DB0F}" destId="{6F21E368-22F5-49A4-A249-D422A1142077}" srcOrd="0" destOrd="0" presId="urn:microsoft.com/office/officeart/2018/2/layout/IconVerticalSolidList"/>
    <dgm:cxn modelId="{98E2C874-2A83-43D2-AFAA-34D31350FAFB}" type="presParOf" srcId="{6F21E368-22F5-49A4-A249-D422A1142077}" destId="{04691187-3B6F-4D63-83EE-105F3D48DC61}" srcOrd="0" destOrd="0" presId="urn:microsoft.com/office/officeart/2018/2/layout/IconVerticalSolidList"/>
    <dgm:cxn modelId="{EA0FC5F4-29F6-4561-9E5F-A2B2BBB6C993}" type="presParOf" srcId="{6F21E368-22F5-49A4-A249-D422A1142077}" destId="{BF03E38E-7B0C-499F-8D93-DE7939B8ECEE}" srcOrd="1" destOrd="0" presId="urn:microsoft.com/office/officeart/2018/2/layout/IconVerticalSolidList"/>
    <dgm:cxn modelId="{E3EE89EC-FB07-4775-A023-F09F52793251}" type="presParOf" srcId="{6F21E368-22F5-49A4-A249-D422A1142077}" destId="{3470EB14-B9F3-43D8-AB29-5E23570FFF30}" srcOrd="2" destOrd="0" presId="urn:microsoft.com/office/officeart/2018/2/layout/IconVerticalSolidList"/>
    <dgm:cxn modelId="{36BE8870-BB74-4CC9-BF23-F1D6E72C8545}" type="presParOf" srcId="{6F21E368-22F5-49A4-A249-D422A1142077}" destId="{4BCE421F-809A-441F-8B06-73B5F07E8529}" srcOrd="3" destOrd="0" presId="urn:microsoft.com/office/officeart/2018/2/layout/IconVerticalSolidList"/>
    <dgm:cxn modelId="{C82D8C8A-B4EA-45CB-8AB1-1EC5454C3FD3}" type="presParOf" srcId="{0BC320CB-AFC5-4F95-B75E-CF487B06DB0F}" destId="{23BF9526-CE42-4FF4-880B-3FAC6717EB19}" srcOrd="1" destOrd="0" presId="urn:microsoft.com/office/officeart/2018/2/layout/IconVerticalSolidList"/>
    <dgm:cxn modelId="{F46AE6F2-16A8-4B58-8C1D-148BD83ECBDD}" type="presParOf" srcId="{0BC320CB-AFC5-4F95-B75E-CF487B06DB0F}" destId="{E011490A-180E-49B9-A8CB-409E86F92372}" srcOrd="2" destOrd="0" presId="urn:microsoft.com/office/officeart/2018/2/layout/IconVerticalSolidList"/>
    <dgm:cxn modelId="{D2337261-1FEF-47AF-90EF-832E7E6A1265}" type="presParOf" srcId="{E011490A-180E-49B9-A8CB-409E86F92372}" destId="{BC9BA1EB-1956-4B82-9F3C-9B7BBE244FBD}" srcOrd="0" destOrd="0" presId="urn:microsoft.com/office/officeart/2018/2/layout/IconVerticalSolidList"/>
    <dgm:cxn modelId="{0B02A224-21E5-483F-ACE6-E111CEB5579C}" type="presParOf" srcId="{E011490A-180E-49B9-A8CB-409E86F92372}" destId="{0DDE800F-BC83-40A3-8523-8599B17E2387}" srcOrd="1" destOrd="0" presId="urn:microsoft.com/office/officeart/2018/2/layout/IconVerticalSolidList"/>
    <dgm:cxn modelId="{A880FF7D-5510-4F9B-9854-AB3EADB1AD5A}" type="presParOf" srcId="{E011490A-180E-49B9-A8CB-409E86F92372}" destId="{C67B4E16-A68A-45DD-BA4C-95F55D852292}" srcOrd="2" destOrd="0" presId="urn:microsoft.com/office/officeart/2018/2/layout/IconVerticalSolidList"/>
    <dgm:cxn modelId="{755F7D1B-D9EB-4FB9-9918-15FC387F794C}" type="presParOf" srcId="{E011490A-180E-49B9-A8CB-409E86F92372}" destId="{560A52CA-62AF-4B02-BA43-281EF04647BC}" srcOrd="3" destOrd="0" presId="urn:microsoft.com/office/officeart/2018/2/layout/IconVerticalSolidList"/>
    <dgm:cxn modelId="{28EB51BF-0DD0-47E8-8BA0-F86224357F35}" type="presParOf" srcId="{0BC320CB-AFC5-4F95-B75E-CF487B06DB0F}" destId="{02531088-6CD1-46CB-9970-96C66746BAB9}" srcOrd="3" destOrd="0" presId="urn:microsoft.com/office/officeart/2018/2/layout/IconVerticalSolidList"/>
    <dgm:cxn modelId="{0F4D98B8-4401-4FE2-9E8E-8081A8EF1ACE}" type="presParOf" srcId="{0BC320CB-AFC5-4F95-B75E-CF487B06DB0F}" destId="{CC9783EC-089B-45FB-B63A-5010EA5182EC}" srcOrd="4" destOrd="0" presId="urn:microsoft.com/office/officeart/2018/2/layout/IconVerticalSolidList"/>
    <dgm:cxn modelId="{DB70AE4E-035E-4A50-8638-5BD6CF2D4FF5}" type="presParOf" srcId="{CC9783EC-089B-45FB-B63A-5010EA5182EC}" destId="{F1C3F53E-85F6-4EA3-90FD-9E4FDFBCF563}" srcOrd="0" destOrd="0" presId="urn:microsoft.com/office/officeart/2018/2/layout/IconVerticalSolidList"/>
    <dgm:cxn modelId="{913424EF-5D99-452A-BF2E-5310E20E0B77}" type="presParOf" srcId="{CC9783EC-089B-45FB-B63A-5010EA5182EC}" destId="{EB15C915-201F-4F85-AA9E-45C466E1DA32}" srcOrd="1" destOrd="0" presId="urn:microsoft.com/office/officeart/2018/2/layout/IconVerticalSolidList"/>
    <dgm:cxn modelId="{78E1B9A1-C411-4A62-A0D4-76140475892D}" type="presParOf" srcId="{CC9783EC-089B-45FB-B63A-5010EA5182EC}" destId="{8424B22B-FC54-4AF9-B972-67E32C166C06}" srcOrd="2" destOrd="0" presId="urn:microsoft.com/office/officeart/2018/2/layout/IconVerticalSolidList"/>
    <dgm:cxn modelId="{12DCCB23-C751-4076-B85D-A08C985916C0}" type="presParOf" srcId="{CC9783EC-089B-45FB-B63A-5010EA5182EC}" destId="{D260108C-EAB4-4B12-89B3-1578ACEA2C1F}" srcOrd="3" destOrd="0" presId="urn:microsoft.com/office/officeart/2018/2/layout/IconVerticalSolidList"/>
    <dgm:cxn modelId="{04A36BC8-574D-4BA3-93E6-727C4A115EA0}" type="presParOf" srcId="{0BC320CB-AFC5-4F95-B75E-CF487B06DB0F}" destId="{86FE1B24-81EC-49D7-998F-312C88C587EE}" srcOrd="5" destOrd="0" presId="urn:microsoft.com/office/officeart/2018/2/layout/IconVerticalSolidList"/>
    <dgm:cxn modelId="{5AE9C9C7-D7EC-472D-8E03-F0133DB417E0}" type="presParOf" srcId="{0BC320CB-AFC5-4F95-B75E-CF487B06DB0F}" destId="{3D5F09EA-C2E1-44AA-B784-1A24275F0ED3}" srcOrd="6" destOrd="0" presId="urn:microsoft.com/office/officeart/2018/2/layout/IconVerticalSolidList"/>
    <dgm:cxn modelId="{56A0E033-E1E2-445A-AD98-1A2D1CD23742}" type="presParOf" srcId="{3D5F09EA-C2E1-44AA-B784-1A24275F0ED3}" destId="{68FEED74-D970-4841-B755-6AF0F49C8E7C}" srcOrd="0" destOrd="0" presId="urn:microsoft.com/office/officeart/2018/2/layout/IconVerticalSolidList"/>
    <dgm:cxn modelId="{9397041A-8C55-4DB3-A042-FB71F616FA01}" type="presParOf" srcId="{3D5F09EA-C2E1-44AA-B784-1A24275F0ED3}" destId="{DE2768D2-0D9F-4282-B273-6686193C6FE5}" srcOrd="1" destOrd="0" presId="urn:microsoft.com/office/officeart/2018/2/layout/IconVerticalSolidList"/>
    <dgm:cxn modelId="{71637021-7561-474F-B2C2-D0337F099FD3}" type="presParOf" srcId="{3D5F09EA-C2E1-44AA-B784-1A24275F0ED3}" destId="{85ED3234-8819-4ED0-B7E4-EF6F5448300F}" srcOrd="2" destOrd="0" presId="urn:microsoft.com/office/officeart/2018/2/layout/IconVerticalSolidList"/>
    <dgm:cxn modelId="{41710BD7-22F1-41BB-A37A-85849E5475F0}" type="presParOf" srcId="{3D5F09EA-C2E1-44AA-B784-1A24275F0ED3}" destId="{2342783F-7318-48B7-B73E-43BBE80579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E671CC-E9C0-4101-9094-945D66C4D47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0E1BE96-5F07-4340-8BB5-BB75125B5BFB}">
      <dgm:prSet/>
      <dgm:spPr/>
      <dgm:t>
        <a:bodyPr/>
        <a:lstStyle/>
        <a:p>
          <a:r>
            <a:rPr lang="en-US" b="1"/>
            <a:t>Text. </a:t>
          </a:r>
          <a:r>
            <a:rPr lang="en-US"/>
            <a:t>This segment contains the actual (binary) machine code of the program.</a:t>
          </a:r>
        </a:p>
      </dgm:t>
    </dgm:pt>
    <dgm:pt modelId="{D91EDD67-B519-4BDF-BB1C-4D0C98A35F8A}" type="parTrans" cxnId="{AA272498-4F64-43F5-B7C6-1FFE404850E4}">
      <dgm:prSet/>
      <dgm:spPr/>
      <dgm:t>
        <a:bodyPr/>
        <a:lstStyle/>
        <a:p>
          <a:endParaRPr lang="en-US"/>
        </a:p>
      </dgm:t>
    </dgm:pt>
    <dgm:pt modelId="{6A4693FF-412B-4656-BEB4-18F34220F486}" type="sibTrans" cxnId="{AA272498-4F64-43F5-B7C6-1FFE404850E4}">
      <dgm:prSet/>
      <dgm:spPr/>
      <dgm:t>
        <a:bodyPr/>
        <a:lstStyle/>
        <a:p>
          <a:endParaRPr lang="en-US"/>
        </a:p>
      </dgm:t>
    </dgm:pt>
    <dgm:pt modelId="{9578ABE8-8A17-46BF-AD3D-4276257C69AF}">
      <dgm:prSet/>
      <dgm:spPr/>
      <dgm:t>
        <a:bodyPr/>
        <a:lstStyle/>
        <a:p>
          <a:r>
            <a:rPr lang="en-US" b="1"/>
            <a:t>Data. </a:t>
          </a:r>
          <a:r>
            <a:rPr lang="en-US"/>
            <a:t>This segment contains static program variables that have been initialized in the program code.</a:t>
          </a:r>
        </a:p>
      </dgm:t>
    </dgm:pt>
    <dgm:pt modelId="{9F11C43F-5E12-46DC-9C48-34A4B6EF4C51}" type="parTrans" cxnId="{273AFD07-74F3-468C-A25D-0B780E8C3E8D}">
      <dgm:prSet/>
      <dgm:spPr/>
      <dgm:t>
        <a:bodyPr/>
        <a:lstStyle/>
        <a:p>
          <a:endParaRPr lang="en-US"/>
        </a:p>
      </dgm:t>
    </dgm:pt>
    <dgm:pt modelId="{DF5C0FD2-E747-402C-9CA7-A932B89225AE}" type="sibTrans" cxnId="{273AFD07-74F3-468C-A25D-0B780E8C3E8D}">
      <dgm:prSet/>
      <dgm:spPr/>
      <dgm:t>
        <a:bodyPr/>
        <a:lstStyle/>
        <a:p>
          <a:endParaRPr lang="en-US"/>
        </a:p>
      </dgm:t>
    </dgm:pt>
    <dgm:pt modelId="{C98A1042-D8FE-4075-9012-820F3670943F}">
      <dgm:prSet/>
      <dgm:spPr/>
      <dgm:t>
        <a:bodyPr/>
        <a:lstStyle/>
        <a:p>
          <a:r>
            <a:rPr lang="en-US" b="1"/>
            <a:t>BSS. </a:t>
          </a:r>
          <a:r>
            <a:rPr lang="en-US"/>
            <a:t>This segment, which is named for an antiquated acronym for block started by symbol, contains static variables that are uninitialized.</a:t>
          </a:r>
        </a:p>
      </dgm:t>
    </dgm:pt>
    <dgm:pt modelId="{CF18FFD9-94B9-4FFF-B41F-00A6C44B27F4}" type="parTrans" cxnId="{563E71DC-DBC4-42D3-8AD3-4BEADE15476B}">
      <dgm:prSet/>
      <dgm:spPr/>
      <dgm:t>
        <a:bodyPr/>
        <a:lstStyle/>
        <a:p>
          <a:endParaRPr lang="en-US"/>
        </a:p>
      </dgm:t>
    </dgm:pt>
    <dgm:pt modelId="{201130CA-0B0C-4493-8A10-DE1E0B545674}" type="sibTrans" cxnId="{563E71DC-DBC4-42D3-8AD3-4BEADE15476B}">
      <dgm:prSet/>
      <dgm:spPr/>
      <dgm:t>
        <a:bodyPr/>
        <a:lstStyle/>
        <a:p>
          <a:endParaRPr lang="en-US"/>
        </a:p>
      </dgm:t>
    </dgm:pt>
    <dgm:pt modelId="{EEE8BEC4-1C2D-48CF-82D0-227A2C242D07}">
      <dgm:prSet/>
      <dgm:spPr/>
      <dgm:t>
        <a:bodyPr/>
        <a:lstStyle/>
        <a:p>
          <a:r>
            <a:rPr lang="en-US" b="1"/>
            <a:t>Heap. </a:t>
          </a:r>
          <a:r>
            <a:rPr lang="en-US"/>
            <a:t>This segment, which is also known as </a:t>
          </a:r>
          <a:r>
            <a:rPr lang="en-US" u="sng"/>
            <a:t>the dynamic segment</a:t>
          </a:r>
          <a:r>
            <a:rPr lang="en-US"/>
            <a:t>, stores data generated during the execution of a process.</a:t>
          </a:r>
        </a:p>
      </dgm:t>
    </dgm:pt>
    <dgm:pt modelId="{A339F9E4-EC10-409C-830E-F63893413B44}" type="parTrans" cxnId="{130DC1C6-E9D7-4F05-AFE4-0B36EAC0DAEA}">
      <dgm:prSet/>
      <dgm:spPr/>
      <dgm:t>
        <a:bodyPr/>
        <a:lstStyle/>
        <a:p>
          <a:endParaRPr lang="en-US"/>
        </a:p>
      </dgm:t>
    </dgm:pt>
    <dgm:pt modelId="{C6E47F10-69E1-4FAE-A1F9-23141B8CB4F8}" type="sibTrans" cxnId="{130DC1C6-E9D7-4F05-AFE4-0B36EAC0DAEA}">
      <dgm:prSet/>
      <dgm:spPr/>
      <dgm:t>
        <a:bodyPr/>
        <a:lstStyle/>
        <a:p>
          <a:endParaRPr lang="en-US"/>
        </a:p>
      </dgm:t>
    </dgm:pt>
    <dgm:pt modelId="{E6FCA1AA-CD1B-403F-8445-CE34F6D6379C}">
      <dgm:prSet/>
      <dgm:spPr/>
      <dgm:t>
        <a:bodyPr/>
        <a:lstStyle/>
        <a:p>
          <a:r>
            <a:rPr lang="en-US" b="1"/>
            <a:t>Stack. </a:t>
          </a:r>
          <a:r>
            <a:rPr lang="en-US"/>
            <a:t>This segment houses a stack data structure that </a:t>
          </a:r>
          <a:r>
            <a:rPr lang="en-US" u="sng"/>
            <a:t>grows downwards and is used for keeping track of the call structure of subroutines </a:t>
          </a:r>
          <a:r>
            <a:rPr lang="en-US"/>
            <a:t>(e.g., methods in Java and functions in C) and their arguments.</a:t>
          </a:r>
        </a:p>
      </dgm:t>
    </dgm:pt>
    <dgm:pt modelId="{F0A28CBD-BD65-4790-9733-DF971D87D97A}" type="parTrans" cxnId="{BEF4758F-89EB-484B-9F8F-76C5520D6816}">
      <dgm:prSet/>
      <dgm:spPr/>
      <dgm:t>
        <a:bodyPr/>
        <a:lstStyle/>
        <a:p>
          <a:endParaRPr lang="en-US"/>
        </a:p>
      </dgm:t>
    </dgm:pt>
    <dgm:pt modelId="{8EF6DE2E-F163-4F0A-A9E0-8E271A58C5A6}" type="sibTrans" cxnId="{BEF4758F-89EB-484B-9F8F-76C5520D6816}">
      <dgm:prSet/>
      <dgm:spPr/>
      <dgm:t>
        <a:bodyPr/>
        <a:lstStyle/>
        <a:p>
          <a:endParaRPr lang="en-US"/>
        </a:p>
      </dgm:t>
    </dgm:pt>
    <dgm:pt modelId="{89A39AE6-4860-489D-AA81-BAED94DAA888}" type="pres">
      <dgm:prSet presAssocID="{28E671CC-E9C0-4101-9094-945D66C4D47C}" presName="root" presStyleCnt="0">
        <dgm:presLayoutVars>
          <dgm:dir/>
          <dgm:resizeHandles val="exact"/>
        </dgm:presLayoutVars>
      </dgm:prSet>
      <dgm:spPr/>
    </dgm:pt>
    <dgm:pt modelId="{2F328579-5038-49EB-80AA-F6F66FCFB803}" type="pres">
      <dgm:prSet presAssocID="{F0E1BE96-5F07-4340-8BB5-BB75125B5BFB}" presName="compNode" presStyleCnt="0"/>
      <dgm:spPr/>
    </dgm:pt>
    <dgm:pt modelId="{33CEB4BE-2D07-407B-B11F-2F1A1BFCD118}" type="pres">
      <dgm:prSet presAssocID="{F0E1BE96-5F07-4340-8BB5-BB75125B5BFB}" presName="bgRect" presStyleLbl="bgShp" presStyleIdx="0" presStyleCnt="5"/>
      <dgm:spPr/>
    </dgm:pt>
    <dgm:pt modelId="{09ACF2F8-09CE-43A4-998D-3A1F63243E1A}" type="pres">
      <dgm:prSet presAssocID="{F0E1BE96-5F07-4340-8BB5-BB75125B5BF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4956883-C390-4789-932A-1339C35C99AD}" type="pres">
      <dgm:prSet presAssocID="{F0E1BE96-5F07-4340-8BB5-BB75125B5BFB}" presName="spaceRect" presStyleCnt="0"/>
      <dgm:spPr/>
    </dgm:pt>
    <dgm:pt modelId="{21E23BEE-A2F4-4F36-AC64-9189D8F8236F}" type="pres">
      <dgm:prSet presAssocID="{F0E1BE96-5F07-4340-8BB5-BB75125B5BFB}" presName="parTx" presStyleLbl="revTx" presStyleIdx="0" presStyleCnt="5">
        <dgm:presLayoutVars>
          <dgm:chMax val="0"/>
          <dgm:chPref val="0"/>
        </dgm:presLayoutVars>
      </dgm:prSet>
      <dgm:spPr/>
    </dgm:pt>
    <dgm:pt modelId="{65BA030A-94ED-48D7-B226-B0337B8CC4F1}" type="pres">
      <dgm:prSet presAssocID="{6A4693FF-412B-4656-BEB4-18F34220F486}" presName="sibTrans" presStyleCnt="0"/>
      <dgm:spPr/>
    </dgm:pt>
    <dgm:pt modelId="{EECA3657-E635-4DC7-869F-8037CCFDFC71}" type="pres">
      <dgm:prSet presAssocID="{9578ABE8-8A17-46BF-AD3D-4276257C69AF}" presName="compNode" presStyleCnt="0"/>
      <dgm:spPr/>
    </dgm:pt>
    <dgm:pt modelId="{395C929A-2BB0-49CF-9A7E-9EA8937E67A2}" type="pres">
      <dgm:prSet presAssocID="{9578ABE8-8A17-46BF-AD3D-4276257C69AF}" presName="bgRect" presStyleLbl="bgShp" presStyleIdx="1" presStyleCnt="5"/>
      <dgm:spPr/>
    </dgm:pt>
    <dgm:pt modelId="{9AD30D56-B140-4812-A8B9-FC95EB8DA9D8}" type="pres">
      <dgm:prSet presAssocID="{9578ABE8-8A17-46BF-AD3D-4276257C69A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8D5F132A-6EF9-4F97-A302-9F29564E4E6E}" type="pres">
      <dgm:prSet presAssocID="{9578ABE8-8A17-46BF-AD3D-4276257C69AF}" presName="spaceRect" presStyleCnt="0"/>
      <dgm:spPr/>
    </dgm:pt>
    <dgm:pt modelId="{636242B3-ADB6-4644-9054-7F04209237A3}" type="pres">
      <dgm:prSet presAssocID="{9578ABE8-8A17-46BF-AD3D-4276257C69AF}" presName="parTx" presStyleLbl="revTx" presStyleIdx="1" presStyleCnt="5">
        <dgm:presLayoutVars>
          <dgm:chMax val="0"/>
          <dgm:chPref val="0"/>
        </dgm:presLayoutVars>
      </dgm:prSet>
      <dgm:spPr/>
    </dgm:pt>
    <dgm:pt modelId="{CE72CE12-4EDF-4479-84A8-7B8654703D91}" type="pres">
      <dgm:prSet presAssocID="{DF5C0FD2-E747-402C-9CA7-A932B89225AE}" presName="sibTrans" presStyleCnt="0"/>
      <dgm:spPr/>
    </dgm:pt>
    <dgm:pt modelId="{EB415F49-2B14-4E97-B507-3519F35B97CF}" type="pres">
      <dgm:prSet presAssocID="{C98A1042-D8FE-4075-9012-820F3670943F}" presName="compNode" presStyleCnt="0"/>
      <dgm:spPr/>
    </dgm:pt>
    <dgm:pt modelId="{01D78F66-323F-4BBA-AFCE-F091DBCDAC8E}" type="pres">
      <dgm:prSet presAssocID="{C98A1042-D8FE-4075-9012-820F3670943F}" presName="bgRect" presStyleLbl="bgShp" presStyleIdx="2" presStyleCnt="5"/>
      <dgm:spPr/>
    </dgm:pt>
    <dgm:pt modelId="{B5698665-3FC3-4231-9146-4E446AB1AAC5}" type="pres">
      <dgm:prSet presAssocID="{C98A1042-D8FE-4075-9012-820F3670943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F9F57CA-E72A-47E8-93DA-AD14AD20C68B}" type="pres">
      <dgm:prSet presAssocID="{C98A1042-D8FE-4075-9012-820F3670943F}" presName="spaceRect" presStyleCnt="0"/>
      <dgm:spPr/>
    </dgm:pt>
    <dgm:pt modelId="{19F1DC74-F74D-4817-85B2-51BDDC359256}" type="pres">
      <dgm:prSet presAssocID="{C98A1042-D8FE-4075-9012-820F3670943F}" presName="parTx" presStyleLbl="revTx" presStyleIdx="2" presStyleCnt="5">
        <dgm:presLayoutVars>
          <dgm:chMax val="0"/>
          <dgm:chPref val="0"/>
        </dgm:presLayoutVars>
      </dgm:prSet>
      <dgm:spPr/>
    </dgm:pt>
    <dgm:pt modelId="{BCA7A5B2-F09E-4A6A-8885-F436C9490B92}" type="pres">
      <dgm:prSet presAssocID="{201130CA-0B0C-4493-8A10-DE1E0B545674}" presName="sibTrans" presStyleCnt="0"/>
      <dgm:spPr/>
    </dgm:pt>
    <dgm:pt modelId="{57225B5E-8EA5-4005-8612-330DDFB8276B}" type="pres">
      <dgm:prSet presAssocID="{EEE8BEC4-1C2D-48CF-82D0-227A2C242D07}" presName="compNode" presStyleCnt="0"/>
      <dgm:spPr/>
    </dgm:pt>
    <dgm:pt modelId="{B03E95B1-FC62-457D-A948-A386F41D6A0F}" type="pres">
      <dgm:prSet presAssocID="{EEE8BEC4-1C2D-48CF-82D0-227A2C242D07}" presName="bgRect" presStyleLbl="bgShp" presStyleIdx="3" presStyleCnt="5"/>
      <dgm:spPr/>
    </dgm:pt>
    <dgm:pt modelId="{30C9DB15-C62E-4777-AF81-DC8E0891F1D6}" type="pres">
      <dgm:prSet presAssocID="{EEE8BEC4-1C2D-48CF-82D0-227A2C242D0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3D52964-745C-415A-A6AB-7D528F853569}" type="pres">
      <dgm:prSet presAssocID="{EEE8BEC4-1C2D-48CF-82D0-227A2C242D07}" presName="spaceRect" presStyleCnt="0"/>
      <dgm:spPr/>
    </dgm:pt>
    <dgm:pt modelId="{F7668B88-2E18-470F-8AC8-06FB8A034A08}" type="pres">
      <dgm:prSet presAssocID="{EEE8BEC4-1C2D-48CF-82D0-227A2C242D07}" presName="parTx" presStyleLbl="revTx" presStyleIdx="3" presStyleCnt="5">
        <dgm:presLayoutVars>
          <dgm:chMax val="0"/>
          <dgm:chPref val="0"/>
        </dgm:presLayoutVars>
      </dgm:prSet>
      <dgm:spPr/>
    </dgm:pt>
    <dgm:pt modelId="{2858EA19-D243-467D-810D-F164B19C2935}" type="pres">
      <dgm:prSet presAssocID="{C6E47F10-69E1-4FAE-A1F9-23141B8CB4F8}" presName="sibTrans" presStyleCnt="0"/>
      <dgm:spPr/>
    </dgm:pt>
    <dgm:pt modelId="{6D66F59D-C256-4C06-B31E-A5A7486E445A}" type="pres">
      <dgm:prSet presAssocID="{E6FCA1AA-CD1B-403F-8445-CE34F6D6379C}" presName="compNode" presStyleCnt="0"/>
      <dgm:spPr/>
    </dgm:pt>
    <dgm:pt modelId="{82D03EFA-18A8-4D8B-AF1B-95E4BB39143A}" type="pres">
      <dgm:prSet presAssocID="{E6FCA1AA-CD1B-403F-8445-CE34F6D6379C}" presName="bgRect" presStyleLbl="bgShp" presStyleIdx="4" presStyleCnt="5"/>
      <dgm:spPr/>
    </dgm:pt>
    <dgm:pt modelId="{EECBE8C8-3781-47E5-85E8-3E60D6C2E5A4}" type="pres">
      <dgm:prSet presAssocID="{E6FCA1AA-CD1B-403F-8445-CE34F6D6379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A86D64E-9A51-4DB9-898A-C8FA0F018E0F}" type="pres">
      <dgm:prSet presAssocID="{E6FCA1AA-CD1B-403F-8445-CE34F6D6379C}" presName="spaceRect" presStyleCnt="0"/>
      <dgm:spPr/>
    </dgm:pt>
    <dgm:pt modelId="{9231D8D8-8506-43D4-926F-CE2227F7BE39}" type="pres">
      <dgm:prSet presAssocID="{E6FCA1AA-CD1B-403F-8445-CE34F6D6379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73AFD07-74F3-468C-A25D-0B780E8C3E8D}" srcId="{28E671CC-E9C0-4101-9094-945D66C4D47C}" destId="{9578ABE8-8A17-46BF-AD3D-4276257C69AF}" srcOrd="1" destOrd="0" parTransId="{9F11C43F-5E12-46DC-9C48-34A4B6EF4C51}" sibTransId="{DF5C0FD2-E747-402C-9CA7-A932B89225AE}"/>
    <dgm:cxn modelId="{74F15678-C939-44DB-BBA8-54C5137E31FE}" type="presOf" srcId="{C98A1042-D8FE-4075-9012-820F3670943F}" destId="{19F1DC74-F74D-4817-85B2-51BDDC359256}" srcOrd="0" destOrd="0" presId="urn:microsoft.com/office/officeart/2018/2/layout/IconVerticalSolidList"/>
    <dgm:cxn modelId="{BEF4758F-89EB-484B-9F8F-76C5520D6816}" srcId="{28E671CC-E9C0-4101-9094-945D66C4D47C}" destId="{E6FCA1AA-CD1B-403F-8445-CE34F6D6379C}" srcOrd="4" destOrd="0" parTransId="{F0A28CBD-BD65-4790-9733-DF971D87D97A}" sibTransId="{8EF6DE2E-F163-4F0A-A9E0-8E271A58C5A6}"/>
    <dgm:cxn modelId="{4F417192-5E76-4A62-A327-1A4920C86F6D}" type="presOf" srcId="{E6FCA1AA-CD1B-403F-8445-CE34F6D6379C}" destId="{9231D8D8-8506-43D4-926F-CE2227F7BE39}" srcOrd="0" destOrd="0" presId="urn:microsoft.com/office/officeart/2018/2/layout/IconVerticalSolidList"/>
    <dgm:cxn modelId="{AA272498-4F64-43F5-B7C6-1FFE404850E4}" srcId="{28E671CC-E9C0-4101-9094-945D66C4D47C}" destId="{F0E1BE96-5F07-4340-8BB5-BB75125B5BFB}" srcOrd="0" destOrd="0" parTransId="{D91EDD67-B519-4BDF-BB1C-4D0C98A35F8A}" sibTransId="{6A4693FF-412B-4656-BEB4-18F34220F486}"/>
    <dgm:cxn modelId="{942C37A6-9323-4B80-BA42-232E034B58CF}" type="presOf" srcId="{F0E1BE96-5F07-4340-8BB5-BB75125B5BFB}" destId="{21E23BEE-A2F4-4F36-AC64-9189D8F8236F}" srcOrd="0" destOrd="0" presId="urn:microsoft.com/office/officeart/2018/2/layout/IconVerticalSolidList"/>
    <dgm:cxn modelId="{FD2138B1-1AA6-47FC-AC3D-771316DC6F27}" type="presOf" srcId="{9578ABE8-8A17-46BF-AD3D-4276257C69AF}" destId="{636242B3-ADB6-4644-9054-7F04209237A3}" srcOrd="0" destOrd="0" presId="urn:microsoft.com/office/officeart/2018/2/layout/IconVerticalSolidList"/>
    <dgm:cxn modelId="{6E04B5B8-BC5C-48F3-BFD6-DBA263DA9D26}" type="presOf" srcId="{EEE8BEC4-1C2D-48CF-82D0-227A2C242D07}" destId="{F7668B88-2E18-470F-8AC8-06FB8A034A08}" srcOrd="0" destOrd="0" presId="urn:microsoft.com/office/officeart/2018/2/layout/IconVerticalSolidList"/>
    <dgm:cxn modelId="{130DC1C6-E9D7-4F05-AFE4-0B36EAC0DAEA}" srcId="{28E671CC-E9C0-4101-9094-945D66C4D47C}" destId="{EEE8BEC4-1C2D-48CF-82D0-227A2C242D07}" srcOrd="3" destOrd="0" parTransId="{A339F9E4-EC10-409C-830E-F63893413B44}" sibTransId="{C6E47F10-69E1-4FAE-A1F9-23141B8CB4F8}"/>
    <dgm:cxn modelId="{563E71DC-DBC4-42D3-8AD3-4BEADE15476B}" srcId="{28E671CC-E9C0-4101-9094-945D66C4D47C}" destId="{C98A1042-D8FE-4075-9012-820F3670943F}" srcOrd="2" destOrd="0" parTransId="{CF18FFD9-94B9-4FFF-B41F-00A6C44B27F4}" sibTransId="{201130CA-0B0C-4493-8A10-DE1E0B545674}"/>
    <dgm:cxn modelId="{A64DF7DC-9C13-4BC1-9752-667182B576B2}" type="presOf" srcId="{28E671CC-E9C0-4101-9094-945D66C4D47C}" destId="{89A39AE6-4860-489D-AA81-BAED94DAA888}" srcOrd="0" destOrd="0" presId="urn:microsoft.com/office/officeart/2018/2/layout/IconVerticalSolidList"/>
    <dgm:cxn modelId="{D064A8C7-0A72-4B45-A37C-8F9DE912527A}" type="presParOf" srcId="{89A39AE6-4860-489D-AA81-BAED94DAA888}" destId="{2F328579-5038-49EB-80AA-F6F66FCFB803}" srcOrd="0" destOrd="0" presId="urn:microsoft.com/office/officeart/2018/2/layout/IconVerticalSolidList"/>
    <dgm:cxn modelId="{3D12B1D0-0DE5-462F-8626-CC381A176311}" type="presParOf" srcId="{2F328579-5038-49EB-80AA-F6F66FCFB803}" destId="{33CEB4BE-2D07-407B-B11F-2F1A1BFCD118}" srcOrd="0" destOrd="0" presId="urn:microsoft.com/office/officeart/2018/2/layout/IconVerticalSolidList"/>
    <dgm:cxn modelId="{3280C3BC-F7DC-4F0E-9508-A262BFD238CD}" type="presParOf" srcId="{2F328579-5038-49EB-80AA-F6F66FCFB803}" destId="{09ACF2F8-09CE-43A4-998D-3A1F63243E1A}" srcOrd="1" destOrd="0" presId="urn:microsoft.com/office/officeart/2018/2/layout/IconVerticalSolidList"/>
    <dgm:cxn modelId="{927A6413-3CAD-4946-9B8C-70BD853155A8}" type="presParOf" srcId="{2F328579-5038-49EB-80AA-F6F66FCFB803}" destId="{A4956883-C390-4789-932A-1339C35C99AD}" srcOrd="2" destOrd="0" presId="urn:microsoft.com/office/officeart/2018/2/layout/IconVerticalSolidList"/>
    <dgm:cxn modelId="{B3739B0B-B0BF-428F-A48B-EBCB26E616E9}" type="presParOf" srcId="{2F328579-5038-49EB-80AA-F6F66FCFB803}" destId="{21E23BEE-A2F4-4F36-AC64-9189D8F8236F}" srcOrd="3" destOrd="0" presId="urn:microsoft.com/office/officeart/2018/2/layout/IconVerticalSolidList"/>
    <dgm:cxn modelId="{B76AC9B4-A548-475A-AC91-C3BBECE7544B}" type="presParOf" srcId="{89A39AE6-4860-489D-AA81-BAED94DAA888}" destId="{65BA030A-94ED-48D7-B226-B0337B8CC4F1}" srcOrd="1" destOrd="0" presId="urn:microsoft.com/office/officeart/2018/2/layout/IconVerticalSolidList"/>
    <dgm:cxn modelId="{A0D0FBEA-D0B5-4099-B15C-A57AE62A8632}" type="presParOf" srcId="{89A39AE6-4860-489D-AA81-BAED94DAA888}" destId="{EECA3657-E635-4DC7-869F-8037CCFDFC71}" srcOrd="2" destOrd="0" presId="urn:microsoft.com/office/officeart/2018/2/layout/IconVerticalSolidList"/>
    <dgm:cxn modelId="{477AC4A8-B8E4-4846-B8D0-2446914CD98D}" type="presParOf" srcId="{EECA3657-E635-4DC7-869F-8037CCFDFC71}" destId="{395C929A-2BB0-49CF-9A7E-9EA8937E67A2}" srcOrd="0" destOrd="0" presId="urn:microsoft.com/office/officeart/2018/2/layout/IconVerticalSolidList"/>
    <dgm:cxn modelId="{0EB8191C-11E0-4D6B-AE14-7FDB6DEBBDE9}" type="presParOf" srcId="{EECA3657-E635-4DC7-869F-8037CCFDFC71}" destId="{9AD30D56-B140-4812-A8B9-FC95EB8DA9D8}" srcOrd="1" destOrd="0" presId="urn:microsoft.com/office/officeart/2018/2/layout/IconVerticalSolidList"/>
    <dgm:cxn modelId="{25F1C086-4095-4216-8AFF-EAF61BAFA303}" type="presParOf" srcId="{EECA3657-E635-4DC7-869F-8037CCFDFC71}" destId="{8D5F132A-6EF9-4F97-A302-9F29564E4E6E}" srcOrd="2" destOrd="0" presId="urn:microsoft.com/office/officeart/2018/2/layout/IconVerticalSolidList"/>
    <dgm:cxn modelId="{DAAB88C9-8AF8-430B-A188-4CAB4B255FDC}" type="presParOf" srcId="{EECA3657-E635-4DC7-869F-8037CCFDFC71}" destId="{636242B3-ADB6-4644-9054-7F04209237A3}" srcOrd="3" destOrd="0" presId="urn:microsoft.com/office/officeart/2018/2/layout/IconVerticalSolidList"/>
    <dgm:cxn modelId="{580AF79D-0464-4220-AE3D-7BD3EB5D7FED}" type="presParOf" srcId="{89A39AE6-4860-489D-AA81-BAED94DAA888}" destId="{CE72CE12-4EDF-4479-84A8-7B8654703D91}" srcOrd="3" destOrd="0" presId="urn:microsoft.com/office/officeart/2018/2/layout/IconVerticalSolidList"/>
    <dgm:cxn modelId="{AD99D08D-7427-4851-A319-3DA8C63D21C8}" type="presParOf" srcId="{89A39AE6-4860-489D-AA81-BAED94DAA888}" destId="{EB415F49-2B14-4E97-B507-3519F35B97CF}" srcOrd="4" destOrd="0" presId="urn:microsoft.com/office/officeart/2018/2/layout/IconVerticalSolidList"/>
    <dgm:cxn modelId="{14F37CFA-799C-4C21-971B-7C266B9AD130}" type="presParOf" srcId="{EB415F49-2B14-4E97-B507-3519F35B97CF}" destId="{01D78F66-323F-4BBA-AFCE-F091DBCDAC8E}" srcOrd="0" destOrd="0" presId="urn:microsoft.com/office/officeart/2018/2/layout/IconVerticalSolidList"/>
    <dgm:cxn modelId="{93FE1DF3-5263-4C95-A210-888C6A9AF539}" type="presParOf" srcId="{EB415F49-2B14-4E97-B507-3519F35B97CF}" destId="{B5698665-3FC3-4231-9146-4E446AB1AAC5}" srcOrd="1" destOrd="0" presId="urn:microsoft.com/office/officeart/2018/2/layout/IconVerticalSolidList"/>
    <dgm:cxn modelId="{4D460932-7C1C-4069-8BFF-9285199FAB51}" type="presParOf" srcId="{EB415F49-2B14-4E97-B507-3519F35B97CF}" destId="{8F9F57CA-E72A-47E8-93DA-AD14AD20C68B}" srcOrd="2" destOrd="0" presId="urn:microsoft.com/office/officeart/2018/2/layout/IconVerticalSolidList"/>
    <dgm:cxn modelId="{E24032D9-C176-411F-A985-C6F761E9C351}" type="presParOf" srcId="{EB415F49-2B14-4E97-B507-3519F35B97CF}" destId="{19F1DC74-F74D-4817-85B2-51BDDC359256}" srcOrd="3" destOrd="0" presId="urn:microsoft.com/office/officeart/2018/2/layout/IconVerticalSolidList"/>
    <dgm:cxn modelId="{E7498063-CE44-4A50-9636-5A9593DC474F}" type="presParOf" srcId="{89A39AE6-4860-489D-AA81-BAED94DAA888}" destId="{BCA7A5B2-F09E-4A6A-8885-F436C9490B92}" srcOrd="5" destOrd="0" presId="urn:microsoft.com/office/officeart/2018/2/layout/IconVerticalSolidList"/>
    <dgm:cxn modelId="{74D26C2D-F830-4F3B-85C2-C7CA28A7CE00}" type="presParOf" srcId="{89A39AE6-4860-489D-AA81-BAED94DAA888}" destId="{57225B5E-8EA5-4005-8612-330DDFB8276B}" srcOrd="6" destOrd="0" presId="urn:microsoft.com/office/officeart/2018/2/layout/IconVerticalSolidList"/>
    <dgm:cxn modelId="{3B68B054-D670-48D2-8A6D-105745860C42}" type="presParOf" srcId="{57225B5E-8EA5-4005-8612-330DDFB8276B}" destId="{B03E95B1-FC62-457D-A948-A386F41D6A0F}" srcOrd="0" destOrd="0" presId="urn:microsoft.com/office/officeart/2018/2/layout/IconVerticalSolidList"/>
    <dgm:cxn modelId="{904579DB-F7C8-45E7-AF30-D195C6C50B78}" type="presParOf" srcId="{57225B5E-8EA5-4005-8612-330DDFB8276B}" destId="{30C9DB15-C62E-4777-AF81-DC8E0891F1D6}" srcOrd="1" destOrd="0" presId="urn:microsoft.com/office/officeart/2018/2/layout/IconVerticalSolidList"/>
    <dgm:cxn modelId="{1D55FB90-A061-44F3-B643-4A63B970B745}" type="presParOf" srcId="{57225B5E-8EA5-4005-8612-330DDFB8276B}" destId="{C3D52964-745C-415A-A6AB-7D528F853569}" srcOrd="2" destOrd="0" presId="urn:microsoft.com/office/officeart/2018/2/layout/IconVerticalSolidList"/>
    <dgm:cxn modelId="{3A9E640F-1094-4AA0-BBBC-32908C417204}" type="presParOf" srcId="{57225B5E-8EA5-4005-8612-330DDFB8276B}" destId="{F7668B88-2E18-470F-8AC8-06FB8A034A08}" srcOrd="3" destOrd="0" presId="urn:microsoft.com/office/officeart/2018/2/layout/IconVerticalSolidList"/>
    <dgm:cxn modelId="{127119C7-0737-405E-B1F7-FD08074960F2}" type="presParOf" srcId="{89A39AE6-4860-489D-AA81-BAED94DAA888}" destId="{2858EA19-D243-467D-810D-F164B19C2935}" srcOrd="7" destOrd="0" presId="urn:microsoft.com/office/officeart/2018/2/layout/IconVerticalSolidList"/>
    <dgm:cxn modelId="{A16D76F1-B53F-47F5-AEA5-7F1F6DFFD879}" type="presParOf" srcId="{89A39AE6-4860-489D-AA81-BAED94DAA888}" destId="{6D66F59D-C256-4C06-B31E-A5A7486E445A}" srcOrd="8" destOrd="0" presId="urn:microsoft.com/office/officeart/2018/2/layout/IconVerticalSolidList"/>
    <dgm:cxn modelId="{40B22479-D893-4EE7-9375-9D55F82093F8}" type="presParOf" srcId="{6D66F59D-C256-4C06-B31E-A5A7486E445A}" destId="{82D03EFA-18A8-4D8B-AF1B-95E4BB39143A}" srcOrd="0" destOrd="0" presId="urn:microsoft.com/office/officeart/2018/2/layout/IconVerticalSolidList"/>
    <dgm:cxn modelId="{BEC7679E-E97E-4737-A3EC-DC8D48666893}" type="presParOf" srcId="{6D66F59D-C256-4C06-B31E-A5A7486E445A}" destId="{EECBE8C8-3781-47E5-85E8-3E60D6C2E5A4}" srcOrd="1" destOrd="0" presId="urn:microsoft.com/office/officeart/2018/2/layout/IconVerticalSolidList"/>
    <dgm:cxn modelId="{1A3992D1-333F-463E-A7F8-90D47D5763FF}" type="presParOf" srcId="{6D66F59D-C256-4C06-B31E-A5A7486E445A}" destId="{AA86D64E-9A51-4DB9-898A-C8FA0F018E0F}" srcOrd="2" destOrd="0" presId="urn:microsoft.com/office/officeart/2018/2/layout/IconVerticalSolidList"/>
    <dgm:cxn modelId="{5A8876D5-730A-4235-8DC1-90D5164604EB}" type="presParOf" srcId="{6D66F59D-C256-4C06-B31E-A5A7486E445A}" destId="{9231D8D8-8506-43D4-926F-CE2227F7BE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137B99-F8B2-4C31-A233-E08465E67E08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9AD1C34-8206-4BF2-9256-52BC3B9B580B}">
      <dgm:prSet/>
      <dgm:spPr/>
      <dgm:t>
        <a:bodyPr/>
        <a:lstStyle/>
        <a:p>
          <a:r>
            <a:rPr lang="en-US" dirty="0"/>
            <a:t>Each of the ﬁve memory segments has its own set of access permissions (readable, writable, executable), and these permissions are enforced by the operating system.</a:t>
          </a:r>
        </a:p>
      </dgm:t>
    </dgm:pt>
    <dgm:pt modelId="{59910EED-FC5B-4EFD-8CEE-03D50A2F0A7E}" type="parTrans" cxnId="{98486A49-582F-45F2-905B-D7A7D28265D0}">
      <dgm:prSet/>
      <dgm:spPr/>
      <dgm:t>
        <a:bodyPr/>
        <a:lstStyle/>
        <a:p>
          <a:endParaRPr lang="en-US"/>
        </a:p>
      </dgm:t>
    </dgm:pt>
    <dgm:pt modelId="{61F13D8C-6B09-4129-A9C9-8267D357EABB}" type="sibTrans" cxnId="{98486A49-582F-45F2-905B-D7A7D28265D0}">
      <dgm:prSet/>
      <dgm:spPr/>
      <dgm:t>
        <a:bodyPr/>
        <a:lstStyle/>
        <a:p>
          <a:endParaRPr lang="en-US"/>
        </a:p>
      </dgm:t>
    </dgm:pt>
    <dgm:pt modelId="{DD00080F-77BD-4B8B-AE2E-1472AAB34596}">
      <dgm:prSet/>
      <dgm:spPr/>
      <dgm:t>
        <a:bodyPr/>
        <a:lstStyle/>
        <a:p>
          <a:r>
            <a:rPr lang="en-US" dirty="0"/>
            <a:t>The text region is usually </a:t>
          </a:r>
          <a:r>
            <a:rPr lang="en-US" b="1" dirty="0"/>
            <a:t>read</a:t>
          </a:r>
          <a:r>
            <a:rPr lang="en-US" dirty="0"/>
            <a:t> only,</a:t>
          </a:r>
        </a:p>
      </dgm:t>
    </dgm:pt>
    <dgm:pt modelId="{69E2044D-E2C4-49C4-B0BE-10ED8B5D3ABC}" type="parTrans" cxnId="{CB1E5DF2-F176-4479-822D-FBEFAA6216E0}">
      <dgm:prSet/>
      <dgm:spPr/>
      <dgm:t>
        <a:bodyPr/>
        <a:lstStyle/>
        <a:p>
          <a:endParaRPr lang="en-US"/>
        </a:p>
      </dgm:t>
    </dgm:pt>
    <dgm:pt modelId="{45DD56F7-8ED3-45A0-AD2D-4330A5C9C7DD}" type="sibTrans" cxnId="{CB1E5DF2-F176-4479-822D-FBEFAA6216E0}">
      <dgm:prSet/>
      <dgm:spPr/>
      <dgm:t>
        <a:bodyPr/>
        <a:lstStyle/>
        <a:p>
          <a:endParaRPr lang="en-US"/>
        </a:p>
      </dgm:t>
    </dgm:pt>
    <dgm:pt modelId="{03E129E1-35AE-492B-BD30-B16EBC3852A1}">
      <dgm:prSet/>
      <dgm:spPr/>
      <dgm:t>
        <a:bodyPr/>
        <a:lstStyle/>
        <a:p>
          <a:endParaRPr lang="en-US" dirty="0"/>
        </a:p>
      </dgm:t>
    </dgm:pt>
    <dgm:pt modelId="{571E410B-EECE-406F-993A-76B3AFB92E5F}" type="parTrans" cxnId="{86982BD5-867B-4059-8ED5-9637DA2070D6}">
      <dgm:prSet/>
      <dgm:spPr/>
      <dgm:t>
        <a:bodyPr/>
        <a:lstStyle/>
        <a:p>
          <a:endParaRPr lang="en-US"/>
        </a:p>
      </dgm:t>
    </dgm:pt>
    <dgm:pt modelId="{012BA25F-4BD7-46B0-8098-818B8D93EC59}" type="sibTrans" cxnId="{86982BD5-867B-4059-8ED5-9637DA2070D6}">
      <dgm:prSet/>
      <dgm:spPr/>
      <dgm:t>
        <a:bodyPr/>
        <a:lstStyle/>
        <a:p>
          <a:endParaRPr lang="en-US"/>
        </a:p>
      </dgm:t>
    </dgm:pt>
    <dgm:pt modelId="{D97BEB07-79D6-4D08-831F-B7A5B645F358}">
      <dgm:prSet/>
      <dgm:spPr/>
      <dgm:t>
        <a:bodyPr/>
        <a:lstStyle/>
        <a:p>
          <a:r>
            <a:rPr lang="en-US" dirty="0"/>
            <a:t>It is generally </a:t>
          </a:r>
          <a:r>
            <a:rPr lang="en-US" b="1" dirty="0"/>
            <a:t>not</a:t>
          </a:r>
          <a:r>
            <a:rPr lang="en-US" dirty="0"/>
            <a:t> </a:t>
          </a:r>
          <a:r>
            <a:rPr lang="en-US" b="1" dirty="0"/>
            <a:t>desirable</a:t>
          </a:r>
          <a:r>
            <a:rPr lang="en-US" dirty="0"/>
            <a:t> to allow the </a:t>
          </a:r>
          <a:r>
            <a:rPr lang="en-US" b="1" dirty="0"/>
            <a:t>alteration</a:t>
          </a:r>
          <a:r>
            <a:rPr lang="en-US" dirty="0"/>
            <a:t> of a program’s code during its </a:t>
          </a:r>
          <a:r>
            <a:rPr lang="en-US" b="1" dirty="0"/>
            <a:t>execution</a:t>
          </a:r>
          <a:r>
            <a:rPr lang="en-US" dirty="0"/>
            <a:t>. </a:t>
          </a:r>
        </a:p>
        <a:p>
          <a:r>
            <a:rPr lang="en-US" dirty="0"/>
            <a:t>All other regions are </a:t>
          </a:r>
          <a:r>
            <a:rPr lang="en-US" b="1" dirty="0"/>
            <a:t>writable</a:t>
          </a:r>
          <a:r>
            <a:rPr lang="en-US" dirty="0"/>
            <a:t>, because their contents may be </a:t>
          </a:r>
          <a:r>
            <a:rPr lang="en-US" b="1" dirty="0"/>
            <a:t>altered</a:t>
          </a:r>
          <a:r>
            <a:rPr lang="en-US" dirty="0"/>
            <a:t> during a program’s execution. ,</a:t>
          </a:r>
        </a:p>
      </dgm:t>
    </dgm:pt>
    <dgm:pt modelId="{5089098D-6803-4953-ADF6-8EB13F7810FD}" type="parTrans" cxnId="{2FDA1A3A-FC33-41F2-8FCA-5852A52936AB}">
      <dgm:prSet/>
      <dgm:spPr/>
      <dgm:t>
        <a:bodyPr/>
        <a:lstStyle/>
        <a:p>
          <a:endParaRPr lang="en-US"/>
        </a:p>
      </dgm:t>
    </dgm:pt>
    <dgm:pt modelId="{D688C3D7-28F7-4CFA-A3B0-E445A49CCB09}" type="sibTrans" cxnId="{2FDA1A3A-FC33-41F2-8FCA-5852A52936AB}">
      <dgm:prSet/>
      <dgm:spPr/>
      <dgm:t>
        <a:bodyPr/>
        <a:lstStyle/>
        <a:p>
          <a:endParaRPr lang="en-US"/>
        </a:p>
      </dgm:t>
    </dgm:pt>
    <dgm:pt modelId="{420ACC86-FDB9-4552-9544-78BF8E4BA79B}" type="pres">
      <dgm:prSet presAssocID="{79137B99-F8B2-4C31-A233-E08465E67E08}" presName="linear" presStyleCnt="0">
        <dgm:presLayoutVars>
          <dgm:animLvl val="lvl"/>
          <dgm:resizeHandles val="exact"/>
        </dgm:presLayoutVars>
      </dgm:prSet>
      <dgm:spPr/>
    </dgm:pt>
    <dgm:pt modelId="{F6B6ECFD-E45F-48BD-B071-A9BE6CA38F72}" type="pres">
      <dgm:prSet presAssocID="{A9AD1C34-8206-4BF2-9256-52BC3B9B58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24C493C-FE00-44C7-9DB8-02568557421D}" type="pres">
      <dgm:prSet presAssocID="{61F13D8C-6B09-4129-A9C9-8267D357EABB}" presName="spacer" presStyleCnt="0"/>
      <dgm:spPr/>
    </dgm:pt>
    <dgm:pt modelId="{4DDBBEFB-3B74-4AB4-A694-5A44568FB8DD}" type="pres">
      <dgm:prSet presAssocID="{DD00080F-77BD-4B8B-AE2E-1472AAB34596}" presName="parentText" presStyleLbl="node1" presStyleIdx="1" presStyleCnt="3" custLinFactNeighborX="0" custLinFactNeighborY="42221">
        <dgm:presLayoutVars>
          <dgm:chMax val="0"/>
          <dgm:bulletEnabled val="1"/>
        </dgm:presLayoutVars>
      </dgm:prSet>
      <dgm:spPr/>
    </dgm:pt>
    <dgm:pt modelId="{67B5ABCC-4627-4D09-B777-9CEE44BA4316}" type="pres">
      <dgm:prSet presAssocID="{DD00080F-77BD-4B8B-AE2E-1472AAB34596}" presName="childText" presStyleLbl="revTx" presStyleIdx="0" presStyleCnt="1">
        <dgm:presLayoutVars>
          <dgm:bulletEnabled val="1"/>
        </dgm:presLayoutVars>
      </dgm:prSet>
      <dgm:spPr/>
    </dgm:pt>
    <dgm:pt modelId="{551DB7FF-AD9C-43C3-9215-A5DC57708024}" type="pres">
      <dgm:prSet presAssocID="{D97BEB07-79D6-4D08-831F-B7A5B645F358}" presName="parentText" presStyleLbl="node1" presStyleIdx="2" presStyleCnt="3" custScaleX="81873" custScaleY="84507" custLinFactY="-24425" custLinFactNeighborX="9070" custLinFactNeighborY="-100000">
        <dgm:presLayoutVars>
          <dgm:chMax val="0"/>
          <dgm:bulletEnabled val="1"/>
        </dgm:presLayoutVars>
      </dgm:prSet>
      <dgm:spPr/>
    </dgm:pt>
  </dgm:ptLst>
  <dgm:cxnLst>
    <dgm:cxn modelId="{F3F7D003-0D29-48F2-AB27-8CE4D96742F3}" type="presOf" srcId="{A9AD1C34-8206-4BF2-9256-52BC3B9B580B}" destId="{F6B6ECFD-E45F-48BD-B071-A9BE6CA38F72}" srcOrd="0" destOrd="0" presId="urn:microsoft.com/office/officeart/2005/8/layout/vList2"/>
    <dgm:cxn modelId="{D9F06C16-EAD6-48FC-ADF9-F43F941ADD10}" type="presOf" srcId="{DD00080F-77BD-4B8B-AE2E-1472AAB34596}" destId="{4DDBBEFB-3B74-4AB4-A694-5A44568FB8DD}" srcOrd="0" destOrd="0" presId="urn:microsoft.com/office/officeart/2005/8/layout/vList2"/>
    <dgm:cxn modelId="{2FDA1A3A-FC33-41F2-8FCA-5852A52936AB}" srcId="{79137B99-F8B2-4C31-A233-E08465E67E08}" destId="{D97BEB07-79D6-4D08-831F-B7A5B645F358}" srcOrd="2" destOrd="0" parTransId="{5089098D-6803-4953-ADF6-8EB13F7810FD}" sibTransId="{D688C3D7-28F7-4CFA-A3B0-E445A49CCB09}"/>
    <dgm:cxn modelId="{98486A49-582F-45F2-905B-D7A7D28265D0}" srcId="{79137B99-F8B2-4C31-A233-E08465E67E08}" destId="{A9AD1C34-8206-4BF2-9256-52BC3B9B580B}" srcOrd="0" destOrd="0" parTransId="{59910EED-FC5B-4EFD-8CEE-03D50A2F0A7E}" sibTransId="{61F13D8C-6B09-4129-A9C9-8267D357EABB}"/>
    <dgm:cxn modelId="{EBB1797B-C69C-4CFB-807B-3AB140192DAD}" type="presOf" srcId="{03E129E1-35AE-492B-BD30-B16EBC3852A1}" destId="{67B5ABCC-4627-4D09-B777-9CEE44BA4316}" srcOrd="0" destOrd="0" presId="urn:microsoft.com/office/officeart/2005/8/layout/vList2"/>
    <dgm:cxn modelId="{E3E73B91-8F92-47F3-ACAB-339F864839E3}" type="presOf" srcId="{D97BEB07-79D6-4D08-831F-B7A5B645F358}" destId="{551DB7FF-AD9C-43C3-9215-A5DC57708024}" srcOrd="0" destOrd="0" presId="urn:microsoft.com/office/officeart/2005/8/layout/vList2"/>
    <dgm:cxn modelId="{86982BD5-867B-4059-8ED5-9637DA2070D6}" srcId="{DD00080F-77BD-4B8B-AE2E-1472AAB34596}" destId="{03E129E1-35AE-492B-BD30-B16EBC3852A1}" srcOrd="0" destOrd="0" parTransId="{571E410B-EECE-406F-993A-76B3AFB92E5F}" sibTransId="{012BA25F-4BD7-46B0-8098-818B8D93EC59}"/>
    <dgm:cxn modelId="{CB1E5DF2-F176-4479-822D-FBEFAA6216E0}" srcId="{79137B99-F8B2-4C31-A233-E08465E67E08}" destId="{DD00080F-77BD-4B8B-AE2E-1472AAB34596}" srcOrd="1" destOrd="0" parTransId="{69E2044D-E2C4-49C4-B0BE-10ED8B5D3ABC}" sibTransId="{45DD56F7-8ED3-45A0-AD2D-4330A5C9C7DD}"/>
    <dgm:cxn modelId="{BD1D12FD-DA75-41AF-93B9-1E9BE6A5BAE7}" type="presOf" srcId="{79137B99-F8B2-4C31-A233-E08465E67E08}" destId="{420ACC86-FDB9-4552-9544-78BF8E4BA79B}" srcOrd="0" destOrd="0" presId="urn:microsoft.com/office/officeart/2005/8/layout/vList2"/>
    <dgm:cxn modelId="{968A3891-0A88-4A4F-A389-9073A5E36790}" type="presParOf" srcId="{420ACC86-FDB9-4552-9544-78BF8E4BA79B}" destId="{F6B6ECFD-E45F-48BD-B071-A9BE6CA38F72}" srcOrd="0" destOrd="0" presId="urn:microsoft.com/office/officeart/2005/8/layout/vList2"/>
    <dgm:cxn modelId="{B49EEA37-0234-4514-A25E-68BA2323086C}" type="presParOf" srcId="{420ACC86-FDB9-4552-9544-78BF8E4BA79B}" destId="{124C493C-FE00-44C7-9DB8-02568557421D}" srcOrd="1" destOrd="0" presId="urn:microsoft.com/office/officeart/2005/8/layout/vList2"/>
    <dgm:cxn modelId="{CD91355E-4EFF-4FDF-A167-DF572E4E7781}" type="presParOf" srcId="{420ACC86-FDB9-4552-9544-78BF8E4BA79B}" destId="{4DDBBEFB-3B74-4AB4-A694-5A44568FB8DD}" srcOrd="2" destOrd="0" presId="urn:microsoft.com/office/officeart/2005/8/layout/vList2"/>
    <dgm:cxn modelId="{566E4ED4-456B-4105-B0EC-2AE46160D83D}" type="presParOf" srcId="{420ACC86-FDB9-4552-9544-78BF8E4BA79B}" destId="{67B5ABCC-4627-4D09-B777-9CEE44BA4316}" srcOrd="3" destOrd="0" presId="urn:microsoft.com/office/officeart/2005/8/layout/vList2"/>
    <dgm:cxn modelId="{54165AA6-ED2B-4496-8F9E-E2DAC8498C4B}" type="presParOf" srcId="{420ACC86-FDB9-4552-9544-78BF8E4BA79B}" destId="{551DB7FF-AD9C-43C3-9215-A5DC577080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CC544E-B306-46B5-8270-04971CFEAF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1D0E772-3546-482E-BCC8-F2B0734FA5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 essential rule of operating systems security is that </a:t>
          </a:r>
          <a:r>
            <a:rPr lang="en-US" b="1" dirty="0"/>
            <a:t>processes</a:t>
          </a:r>
          <a:r>
            <a:rPr lang="en-US" dirty="0"/>
            <a:t> are not allowed to access the </a:t>
          </a:r>
          <a:r>
            <a:rPr lang="en-US" b="1" dirty="0"/>
            <a:t>address space of other processes</a:t>
          </a:r>
          <a:r>
            <a:rPr lang="en-US" dirty="0"/>
            <a:t>, unless they have </a:t>
          </a:r>
          <a:r>
            <a:rPr lang="en-US" b="1" dirty="0"/>
            <a:t>explicitly</a:t>
          </a:r>
          <a:r>
            <a:rPr lang="en-US" dirty="0"/>
            <a:t> requested to </a:t>
          </a:r>
          <a:r>
            <a:rPr lang="en-US" b="1" dirty="0"/>
            <a:t>share some of that address space </a:t>
          </a:r>
          <a:r>
            <a:rPr lang="en-US" dirty="0"/>
            <a:t>with each other. </a:t>
          </a:r>
        </a:p>
      </dgm:t>
    </dgm:pt>
    <dgm:pt modelId="{A455F311-89FD-476E-B9DA-299A6C9F5A18}" type="parTrans" cxnId="{33C18F8E-2694-4586-8E4F-1DF7E17FA3C3}">
      <dgm:prSet/>
      <dgm:spPr/>
      <dgm:t>
        <a:bodyPr/>
        <a:lstStyle/>
        <a:p>
          <a:endParaRPr lang="en-US"/>
        </a:p>
      </dgm:t>
    </dgm:pt>
    <dgm:pt modelId="{6AB4B2D1-68B0-4254-A066-554AB3714375}" type="sibTrans" cxnId="{33C18F8E-2694-4586-8E4F-1DF7E17FA3C3}">
      <dgm:prSet/>
      <dgm:spPr/>
      <dgm:t>
        <a:bodyPr/>
        <a:lstStyle/>
        <a:p>
          <a:endParaRPr lang="en-US"/>
        </a:p>
      </dgm:t>
    </dgm:pt>
    <dgm:pt modelId="{EDE39F33-27C6-47E9-B218-9D7179E89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Enforcing address space </a:t>
          </a:r>
          <a:r>
            <a:rPr lang="en-US" b="1" dirty="0"/>
            <a:t>boundaries</a:t>
          </a:r>
          <a:r>
            <a:rPr lang="en-US" dirty="0"/>
            <a:t> avoids many </a:t>
          </a:r>
          <a:r>
            <a:rPr lang="en-US" b="1" dirty="0"/>
            <a:t>serious security problems </a:t>
          </a:r>
          <a:r>
            <a:rPr lang="en-US" dirty="0"/>
            <a:t>by protecting </a:t>
          </a:r>
          <a:r>
            <a:rPr lang="en-US" b="1" dirty="0"/>
            <a:t>processes from changes by other processes. </a:t>
          </a:r>
          <a:endParaRPr lang="en-US" dirty="0"/>
        </a:p>
      </dgm:t>
    </dgm:pt>
    <dgm:pt modelId="{316D6CB5-021E-4811-A9FF-751BEBDA78A2}" type="parTrans" cxnId="{28E375DC-B786-4B21-B86B-5E5506E36ED4}">
      <dgm:prSet/>
      <dgm:spPr/>
      <dgm:t>
        <a:bodyPr/>
        <a:lstStyle/>
        <a:p>
          <a:endParaRPr lang="en-US"/>
        </a:p>
      </dgm:t>
    </dgm:pt>
    <dgm:pt modelId="{52212992-F92E-4BFF-92D2-5EA8DAF900C2}" type="sibTrans" cxnId="{28E375DC-B786-4B21-B86B-5E5506E36ED4}">
      <dgm:prSet/>
      <dgm:spPr/>
      <dgm:t>
        <a:bodyPr/>
        <a:lstStyle/>
        <a:p>
          <a:endParaRPr lang="en-US"/>
        </a:p>
      </dgm:t>
    </dgm:pt>
    <dgm:pt modelId="{B27C3285-CBEB-4B2E-A863-3C698FB1FFF5}" type="pres">
      <dgm:prSet presAssocID="{ACCC544E-B306-46B5-8270-04971CFEAF95}" presName="root" presStyleCnt="0">
        <dgm:presLayoutVars>
          <dgm:dir/>
          <dgm:resizeHandles val="exact"/>
        </dgm:presLayoutVars>
      </dgm:prSet>
      <dgm:spPr/>
    </dgm:pt>
    <dgm:pt modelId="{F64AAAE8-C399-4ED8-AB90-E44BAD1E0814}" type="pres">
      <dgm:prSet presAssocID="{51D0E772-3546-482E-BCC8-F2B0734FA520}" presName="compNode" presStyleCnt="0"/>
      <dgm:spPr/>
    </dgm:pt>
    <dgm:pt modelId="{E9144774-91A3-4EB3-90D7-A17B7F937574}" type="pres">
      <dgm:prSet presAssocID="{51D0E772-3546-482E-BCC8-F2B0734FA520}" presName="bgRect" presStyleLbl="bgShp" presStyleIdx="0" presStyleCnt="2" custScaleY="151340"/>
      <dgm:spPr/>
    </dgm:pt>
    <dgm:pt modelId="{79C5D09A-4998-4080-8C11-843F0367015E}" type="pres">
      <dgm:prSet presAssocID="{51D0E772-3546-482E-BCC8-F2B0734FA5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BA5FB99D-BE96-47AB-A8A3-2BEE78B56374}" type="pres">
      <dgm:prSet presAssocID="{51D0E772-3546-482E-BCC8-F2B0734FA520}" presName="spaceRect" presStyleCnt="0"/>
      <dgm:spPr/>
    </dgm:pt>
    <dgm:pt modelId="{268DF51F-1E75-45DB-AF2B-13F7C890AD73}" type="pres">
      <dgm:prSet presAssocID="{51D0E772-3546-482E-BCC8-F2B0734FA520}" presName="parTx" presStyleLbl="revTx" presStyleIdx="0" presStyleCnt="2">
        <dgm:presLayoutVars>
          <dgm:chMax val="0"/>
          <dgm:chPref val="0"/>
        </dgm:presLayoutVars>
      </dgm:prSet>
      <dgm:spPr/>
    </dgm:pt>
    <dgm:pt modelId="{CF2DFFDC-EE44-4F5F-8F2A-FA6C178553B0}" type="pres">
      <dgm:prSet presAssocID="{6AB4B2D1-68B0-4254-A066-554AB3714375}" presName="sibTrans" presStyleCnt="0"/>
      <dgm:spPr/>
    </dgm:pt>
    <dgm:pt modelId="{FAC950FB-C527-4C15-899D-74757B69D7C4}" type="pres">
      <dgm:prSet presAssocID="{EDE39F33-27C6-47E9-B218-9D7179E89A88}" presName="compNode" presStyleCnt="0"/>
      <dgm:spPr/>
    </dgm:pt>
    <dgm:pt modelId="{EF69C7F7-6F17-4F3A-BFC2-7F017D38F330}" type="pres">
      <dgm:prSet presAssocID="{EDE39F33-27C6-47E9-B218-9D7179E89A88}" presName="bgRect" presStyleLbl="bgShp" presStyleIdx="1" presStyleCnt="2"/>
      <dgm:spPr/>
    </dgm:pt>
    <dgm:pt modelId="{60E2D370-1100-46E8-A313-8B0BA0787E2F}" type="pres">
      <dgm:prSet presAssocID="{EDE39F33-27C6-47E9-B218-9D7179E89A8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83B5E4E-EB6E-48B0-AE4B-E5E8366029BF}" type="pres">
      <dgm:prSet presAssocID="{EDE39F33-27C6-47E9-B218-9D7179E89A88}" presName="spaceRect" presStyleCnt="0"/>
      <dgm:spPr/>
    </dgm:pt>
    <dgm:pt modelId="{0C232FA7-6BAF-44A6-A5CC-43F9BDFA6454}" type="pres">
      <dgm:prSet presAssocID="{EDE39F33-27C6-47E9-B218-9D7179E89A8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3C18F8E-2694-4586-8E4F-1DF7E17FA3C3}" srcId="{ACCC544E-B306-46B5-8270-04971CFEAF95}" destId="{51D0E772-3546-482E-BCC8-F2B0734FA520}" srcOrd="0" destOrd="0" parTransId="{A455F311-89FD-476E-B9DA-299A6C9F5A18}" sibTransId="{6AB4B2D1-68B0-4254-A066-554AB3714375}"/>
    <dgm:cxn modelId="{8090E190-08E0-4D03-B997-7239D0F147E2}" type="presOf" srcId="{ACCC544E-B306-46B5-8270-04971CFEAF95}" destId="{B27C3285-CBEB-4B2E-A863-3C698FB1FFF5}" srcOrd="0" destOrd="0" presId="urn:microsoft.com/office/officeart/2018/2/layout/IconVerticalSolidList"/>
    <dgm:cxn modelId="{28E375DC-B786-4B21-B86B-5E5506E36ED4}" srcId="{ACCC544E-B306-46B5-8270-04971CFEAF95}" destId="{EDE39F33-27C6-47E9-B218-9D7179E89A88}" srcOrd="1" destOrd="0" parTransId="{316D6CB5-021E-4811-A9FF-751BEBDA78A2}" sibTransId="{52212992-F92E-4BFF-92D2-5EA8DAF900C2}"/>
    <dgm:cxn modelId="{D2C7E9DE-A6D5-4D49-B154-679C213C1A48}" type="presOf" srcId="{EDE39F33-27C6-47E9-B218-9D7179E89A88}" destId="{0C232FA7-6BAF-44A6-A5CC-43F9BDFA6454}" srcOrd="0" destOrd="0" presId="urn:microsoft.com/office/officeart/2018/2/layout/IconVerticalSolidList"/>
    <dgm:cxn modelId="{BE2FD3E3-2646-44B6-84DC-531619BE0F9C}" type="presOf" srcId="{51D0E772-3546-482E-BCC8-F2B0734FA520}" destId="{268DF51F-1E75-45DB-AF2B-13F7C890AD73}" srcOrd="0" destOrd="0" presId="urn:microsoft.com/office/officeart/2018/2/layout/IconVerticalSolidList"/>
    <dgm:cxn modelId="{1751F5C1-E341-444A-BCF3-2F49F37651D8}" type="presParOf" srcId="{B27C3285-CBEB-4B2E-A863-3C698FB1FFF5}" destId="{F64AAAE8-C399-4ED8-AB90-E44BAD1E0814}" srcOrd="0" destOrd="0" presId="urn:microsoft.com/office/officeart/2018/2/layout/IconVerticalSolidList"/>
    <dgm:cxn modelId="{BFDC3130-30A6-4CFA-ABAC-D695B38BD0B4}" type="presParOf" srcId="{F64AAAE8-C399-4ED8-AB90-E44BAD1E0814}" destId="{E9144774-91A3-4EB3-90D7-A17B7F937574}" srcOrd="0" destOrd="0" presId="urn:microsoft.com/office/officeart/2018/2/layout/IconVerticalSolidList"/>
    <dgm:cxn modelId="{2679F45A-539F-4326-AFDD-8E94F70910C9}" type="presParOf" srcId="{F64AAAE8-C399-4ED8-AB90-E44BAD1E0814}" destId="{79C5D09A-4998-4080-8C11-843F0367015E}" srcOrd="1" destOrd="0" presId="urn:microsoft.com/office/officeart/2018/2/layout/IconVerticalSolidList"/>
    <dgm:cxn modelId="{7E929D0D-64B0-48D4-BD47-65AC0D1CF195}" type="presParOf" srcId="{F64AAAE8-C399-4ED8-AB90-E44BAD1E0814}" destId="{BA5FB99D-BE96-47AB-A8A3-2BEE78B56374}" srcOrd="2" destOrd="0" presId="urn:microsoft.com/office/officeart/2018/2/layout/IconVerticalSolidList"/>
    <dgm:cxn modelId="{10D34261-4CB1-4360-871C-0DBEA35A7670}" type="presParOf" srcId="{F64AAAE8-C399-4ED8-AB90-E44BAD1E0814}" destId="{268DF51F-1E75-45DB-AF2B-13F7C890AD73}" srcOrd="3" destOrd="0" presId="urn:microsoft.com/office/officeart/2018/2/layout/IconVerticalSolidList"/>
    <dgm:cxn modelId="{DE5DD147-1FF8-4919-9050-897122A9A041}" type="presParOf" srcId="{B27C3285-CBEB-4B2E-A863-3C698FB1FFF5}" destId="{CF2DFFDC-EE44-4F5F-8F2A-FA6C178553B0}" srcOrd="1" destOrd="0" presId="urn:microsoft.com/office/officeart/2018/2/layout/IconVerticalSolidList"/>
    <dgm:cxn modelId="{E606D1BC-3AED-4CE0-895D-1682233EBFA0}" type="presParOf" srcId="{B27C3285-CBEB-4B2E-A863-3C698FB1FFF5}" destId="{FAC950FB-C527-4C15-899D-74757B69D7C4}" srcOrd="2" destOrd="0" presId="urn:microsoft.com/office/officeart/2018/2/layout/IconVerticalSolidList"/>
    <dgm:cxn modelId="{0E9B71B2-0C37-4021-A6B3-7012422C02B5}" type="presParOf" srcId="{FAC950FB-C527-4C15-899D-74757B69D7C4}" destId="{EF69C7F7-6F17-4F3A-BFC2-7F017D38F330}" srcOrd="0" destOrd="0" presId="urn:microsoft.com/office/officeart/2018/2/layout/IconVerticalSolidList"/>
    <dgm:cxn modelId="{A7427FEC-AB4A-479F-966A-8C3FE5C98C8C}" type="presParOf" srcId="{FAC950FB-C527-4C15-899D-74757B69D7C4}" destId="{60E2D370-1100-46E8-A313-8B0BA0787E2F}" srcOrd="1" destOrd="0" presId="urn:microsoft.com/office/officeart/2018/2/layout/IconVerticalSolidList"/>
    <dgm:cxn modelId="{3E2EEA45-81F6-4502-B406-CE85FCA3FDDB}" type="presParOf" srcId="{FAC950FB-C527-4C15-899D-74757B69D7C4}" destId="{283B5E4E-EB6E-48B0-AE4B-E5E8366029BF}" srcOrd="2" destOrd="0" presId="urn:microsoft.com/office/officeart/2018/2/layout/IconVerticalSolidList"/>
    <dgm:cxn modelId="{F54D0BB7-71C8-4C78-8587-9C9D8C61F417}" type="presParOf" srcId="{FAC950FB-C527-4C15-899D-74757B69D7C4}" destId="{0C232FA7-6BAF-44A6-A5CC-43F9BDFA64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52AA3-F83B-4FA9-A284-4A552C966088}">
      <dsp:nvSpPr>
        <dsp:cNvPr id="0" name=""/>
        <dsp:cNvSpPr/>
      </dsp:nvSpPr>
      <dsp:spPr>
        <a:xfrm>
          <a:off x="0" y="753066"/>
          <a:ext cx="11692973" cy="1390276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60AAC-7400-4314-9714-AABC2688C3A6}">
      <dsp:nvSpPr>
        <dsp:cNvPr id="0" name=""/>
        <dsp:cNvSpPr/>
      </dsp:nvSpPr>
      <dsp:spPr>
        <a:xfrm>
          <a:off x="420558" y="1065878"/>
          <a:ext cx="764652" cy="764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6EE13-92FC-4199-AFEC-75FE011FC7FA}">
      <dsp:nvSpPr>
        <dsp:cNvPr id="0" name=""/>
        <dsp:cNvSpPr/>
      </dsp:nvSpPr>
      <dsp:spPr>
        <a:xfrm>
          <a:off x="1605769" y="287581"/>
          <a:ext cx="10087203" cy="232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38" tIns="147138" rIns="147138" bIns="147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</a:t>
          </a:r>
          <a:r>
            <a:rPr lang="en-US" sz="2400" b="1" kern="1200" dirty="0"/>
            <a:t>input/output devices </a:t>
          </a:r>
          <a:r>
            <a:rPr lang="en-US" sz="2400" kern="1200" dirty="0"/>
            <a:t>of a computer include things like its keyboard, mouse, video display, and network card, as well as other more optional devices, like a scanner, Wi-Fi interface, video camera, USB ports, etc. </a:t>
          </a:r>
        </a:p>
      </dsp:txBody>
      <dsp:txXfrm>
        <a:off x="1605769" y="287581"/>
        <a:ext cx="10087203" cy="2321247"/>
      </dsp:txXfrm>
    </dsp:sp>
    <dsp:sp modelId="{9608CFEC-ED4D-4670-933F-A426524E8876}">
      <dsp:nvSpPr>
        <dsp:cNvPr id="0" name=""/>
        <dsp:cNvSpPr/>
      </dsp:nvSpPr>
      <dsp:spPr>
        <a:xfrm>
          <a:off x="0" y="2956398"/>
          <a:ext cx="11692973" cy="1390276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92E83-66AB-4137-AEC8-8123D48C155A}">
      <dsp:nvSpPr>
        <dsp:cNvPr id="0" name=""/>
        <dsp:cNvSpPr/>
      </dsp:nvSpPr>
      <dsp:spPr>
        <a:xfrm>
          <a:off x="420558" y="3269210"/>
          <a:ext cx="764652" cy="764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3D50D-9575-4691-AF3E-CFEDEA81FEBF}">
      <dsp:nvSpPr>
        <dsp:cNvPr id="0" name=""/>
        <dsp:cNvSpPr/>
      </dsp:nvSpPr>
      <dsp:spPr>
        <a:xfrm>
          <a:off x="1605769" y="2956398"/>
          <a:ext cx="10087203" cy="1390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38" tIns="147138" rIns="147138" bIns="147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Each such device is represented in an operating system using a </a:t>
          </a:r>
          <a:r>
            <a:rPr lang="en-US" sz="2400" b="1" kern="1200"/>
            <a:t>device driver, </a:t>
          </a:r>
          <a:r>
            <a:rPr lang="en-US" sz="2400" kern="1200"/>
            <a:t>which encapsulates the details of how </a:t>
          </a:r>
          <a:r>
            <a:rPr lang="en-US" sz="2400" b="1" kern="1200"/>
            <a:t>interaction with that device should be done. </a:t>
          </a:r>
        </a:p>
      </dsp:txBody>
      <dsp:txXfrm>
        <a:off x="1605769" y="2956398"/>
        <a:ext cx="10087203" cy="13902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E4B45-2022-4036-A7F7-D5EA7543FCB8}">
      <dsp:nvSpPr>
        <dsp:cNvPr id="0" name=""/>
        <dsp:cNvSpPr/>
      </dsp:nvSpPr>
      <dsp:spPr>
        <a:xfrm>
          <a:off x="0" y="250668"/>
          <a:ext cx="11927258" cy="154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Operating systems divide the address space into </a:t>
          </a:r>
          <a:r>
            <a:rPr lang="en-US" sz="4000" b="1" kern="1200" dirty="0"/>
            <a:t>two</a:t>
          </a:r>
          <a:r>
            <a:rPr lang="en-US" sz="4000" kern="1200" dirty="0"/>
            <a:t> broad regions: </a:t>
          </a:r>
        </a:p>
      </dsp:txBody>
      <dsp:txXfrm>
        <a:off x="75391" y="326059"/>
        <a:ext cx="11776476" cy="1393618"/>
      </dsp:txXfrm>
    </dsp:sp>
    <dsp:sp modelId="{453B1CAE-1A5A-4039-8C1C-67C0BF23A31F}">
      <dsp:nvSpPr>
        <dsp:cNvPr id="0" name=""/>
        <dsp:cNvSpPr/>
      </dsp:nvSpPr>
      <dsp:spPr>
        <a:xfrm>
          <a:off x="0" y="1795069"/>
          <a:ext cx="11927258" cy="144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8690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b="1" kern="1200" dirty="0"/>
            <a:t>user space</a:t>
          </a:r>
          <a:r>
            <a:rPr lang="en-US" sz="3100" kern="1200" dirty="0"/>
            <a:t>, where all user-level applications run, and 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b="1" kern="1200" dirty="0"/>
            <a:t>kernel space</a:t>
          </a:r>
          <a:r>
            <a:rPr lang="en-US" sz="3100" kern="1200" dirty="0"/>
            <a:t>, which is a special area reserved for </a:t>
          </a:r>
          <a:r>
            <a:rPr lang="en-US" sz="3100" b="1" kern="1200" dirty="0"/>
            <a:t>core operating system </a:t>
          </a:r>
          <a:r>
            <a:rPr lang="en-US" sz="3100" kern="1200" dirty="0"/>
            <a:t>functionality. </a:t>
          </a:r>
        </a:p>
      </dsp:txBody>
      <dsp:txXfrm>
        <a:off x="0" y="1795069"/>
        <a:ext cx="11927258" cy="1449000"/>
      </dsp:txXfrm>
    </dsp:sp>
    <dsp:sp modelId="{A2FDECD8-7DA9-49DE-81B8-D5AB1855C65B}">
      <dsp:nvSpPr>
        <dsp:cNvPr id="0" name=""/>
        <dsp:cNvSpPr/>
      </dsp:nvSpPr>
      <dsp:spPr>
        <a:xfrm>
          <a:off x="0" y="3244069"/>
          <a:ext cx="11927258" cy="154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Typically, the operating system </a:t>
          </a:r>
          <a:r>
            <a:rPr lang="en-US" sz="4000" b="1" kern="1200" dirty="0"/>
            <a:t>reserves</a:t>
          </a:r>
          <a:r>
            <a:rPr lang="en-US" sz="4000" kern="1200" dirty="0"/>
            <a:t> a set amount of space at the bottom of each process’s address space. </a:t>
          </a:r>
        </a:p>
      </dsp:txBody>
      <dsp:txXfrm>
        <a:off x="75391" y="3319460"/>
        <a:ext cx="11776476" cy="13936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B9005-BF3F-438A-94DC-BE6C282205DB}">
      <dsp:nvSpPr>
        <dsp:cNvPr id="0" name=""/>
        <dsp:cNvSpPr/>
      </dsp:nvSpPr>
      <dsp:spPr>
        <a:xfrm>
          <a:off x="0" y="127109"/>
          <a:ext cx="12087225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Modern machines have the ability to go into a powered-off state known as </a:t>
          </a:r>
          <a:r>
            <a:rPr lang="en-US" sz="1600" b="1" kern="1200" dirty="0"/>
            <a:t>hibernation. </a:t>
          </a:r>
          <a:endParaRPr lang="en-US" sz="1600" kern="1200" dirty="0"/>
        </a:p>
      </dsp:txBody>
      <dsp:txXfrm>
        <a:off x="29700" y="156809"/>
        <a:ext cx="12027825" cy="549000"/>
      </dsp:txXfrm>
    </dsp:sp>
    <dsp:sp modelId="{EF4844F4-9946-468E-AF38-9218A6D31E30}">
      <dsp:nvSpPr>
        <dsp:cNvPr id="0" name=""/>
        <dsp:cNvSpPr/>
      </dsp:nvSpPr>
      <dsp:spPr>
        <a:xfrm>
          <a:off x="0" y="781589"/>
          <a:ext cx="12087225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While going into hibernation, the OS stores </a:t>
          </a:r>
          <a:r>
            <a:rPr lang="en-US" sz="1600" u="sng" kern="1200" dirty="0"/>
            <a:t>the contents of machine’s memory</a:t>
          </a:r>
          <a:r>
            <a:rPr lang="en-US" sz="1600" kern="1200" dirty="0"/>
            <a:t> into a </a:t>
          </a:r>
          <a:r>
            <a:rPr lang="en-US" sz="1600" b="1" kern="1200" dirty="0"/>
            <a:t>hibernation file </a:t>
          </a:r>
          <a:r>
            <a:rPr lang="en-US" sz="1600" kern="1200" dirty="0"/>
            <a:t>(such as </a:t>
          </a:r>
          <a:r>
            <a:rPr lang="en-US" sz="1600" b="1" kern="1200" dirty="0"/>
            <a:t>hiberfil</a:t>
          </a:r>
          <a:r>
            <a:rPr lang="en-US" sz="1600" kern="1200" dirty="0"/>
            <a:t>.</a:t>
          </a:r>
          <a:r>
            <a:rPr lang="en-US" sz="1600" b="1" kern="1200" dirty="0"/>
            <a:t>sys</a:t>
          </a:r>
          <a:r>
            <a:rPr lang="en-US" sz="1600" kern="1200" dirty="0"/>
            <a:t>) on disk so that the state of the computer can be </a:t>
          </a:r>
          <a:r>
            <a:rPr lang="en-US" sz="1600" b="1" kern="1200" dirty="0"/>
            <a:t>quickly restored </a:t>
          </a:r>
          <a:r>
            <a:rPr lang="en-US" sz="1600" kern="1200" dirty="0"/>
            <a:t>when the </a:t>
          </a:r>
          <a:r>
            <a:rPr lang="en-US" sz="1600" b="1" kern="1200" dirty="0"/>
            <a:t>system is powered back on. </a:t>
          </a:r>
        </a:p>
      </dsp:txBody>
      <dsp:txXfrm>
        <a:off x="29700" y="811289"/>
        <a:ext cx="12027825" cy="549000"/>
      </dsp:txXfrm>
    </dsp:sp>
    <dsp:sp modelId="{89E5B5D6-A512-4963-9A91-FFD7E0306564}">
      <dsp:nvSpPr>
        <dsp:cNvPr id="0" name=""/>
        <dsp:cNvSpPr/>
      </dsp:nvSpPr>
      <dsp:spPr>
        <a:xfrm>
          <a:off x="0" y="1436069"/>
          <a:ext cx="12087225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But… without additional </a:t>
          </a:r>
          <a:r>
            <a:rPr lang="en-US" sz="1600" b="1" kern="1200" dirty="0"/>
            <a:t>security precautions</a:t>
          </a:r>
          <a:r>
            <a:rPr lang="en-US" sz="1600" kern="1200" dirty="0"/>
            <a:t>, </a:t>
          </a:r>
          <a:r>
            <a:rPr lang="en-US" sz="1600" b="1" kern="1200" dirty="0"/>
            <a:t>hibernation</a:t>
          </a:r>
          <a:r>
            <a:rPr lang="en-US" sz="1600" kern="1200" dirty="0"/>
            <a:t> exposes a machine to </a:t>
          </a:r>
          <a:r>
            <a:rPr lang="en-US" sz="1600" b="1" kern="1200" dirty="0"/>
            <a:t>potentially invasive forensic investigation</a:t>
          </a:r>
          <a:r>
            <a:rPr lang="en-US" sz="1600" kern="1200" dirty="0"/>
            <a:t>.</a:t>
          </a:r>
        </a:p>
      </dsp:txBody>
      <dsp:txXfrm>
        <a:off x="29700" y="1465769"/>
        <a:ext cx="12027825" cy="549000"/>
      </dsp:txXfrm>
    </dsp:sp>
    <dsp:sp modelId="{BB48884C-B602-4402-825E-6D165B2559C1}">
      <dsp:nvSpPr>
        <dsp:cNvPr id="0" name=""/>
        <dsp:cNvSpPr/>
      </dsp:nvSpPr>
      <dsp:spPr>
        <a:xfrm>
          <a:off x="0" y="2090549"/>
          <a:ext cx="12087225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Since the entire </a:t>
          </a:r>
          <a:r>
            <a:rPr lang="en-US" sz="1600" b="1" kern="1200" dirty="0"/>
            <a:t>contents of memory </a:t>
          </a:r>
          <a:r>
            <a:rPr lang="en-US" sz="1600" kern="1200" dirty="0"/>
            <a:t>are stored into the </a:t>
          </a:r>
          <a:r>
            <a:rPr lang="en-US" sz="1600" b="1" kern="1200" dirty="0"/>
            <a:t>hibernation ﬁle</a:t>
          </a:r>
          <a:r>
            <a:rPr lang="en-US" sz="1600" kern="1200" dirty="0"/>
            <a:t>, any </a:t>
          </a:r>
          <a:r>
            <a:rPr lang="en-US" sz="1600" b="1" kern="1200" dirty="0"/>
            <a:t>passwords</a:t>
          </a:r>
          <a:r>
            <a:rPr lang="en-US" sz="1600" kern="1200" dirty="0"/>
            <a:t> or </a:t>
          </a:r>
          <a:r>
            <a:rPr lang="en-US" sz="1600" b="1" kern="1200" dirty="0"/>
            <a:t>sensitive</a:t>
          </a:r>
          <a:r>
            <a:rPr lang="en-US" sz="1600" kern="1200" dirty="0"/>
            <a:t> information that were stored in </a:t>
          </a:r>
          <a:r>
            <a:rPr lang="en-US" sz="1600" b="1" kern="1200" dirty="0"/>
            <a:t>memory</a:t>
          </a:r>
          <a:r>
            <a:rPr lang="en-US" sz="1600" kern="1200" dirty="0"/>
            <a:t> at the time of </a:t>
          </a:r>
          <a:r>
            <a:rPr lang="en-US" sz="1600" b="1" kern="1200" dirty="0"/>
            <a:t>hibernation</a:t>
          </a:r>
          <a:r>
            <a:rPr lang="en-US" sz="1600" kern="1200" dirty="0"/>
            <a:t> are </a:t>
          </a:r>
          <a:r>
            <a:rPr lang="en-US" sz="1600" b="1" kern="1200" dirty="0"/>
            <a:t>preserved</a:t>
          </a:r>
          <a:r>
            <a:rPr lang="en-US" sz="1600" kern="1200" dirty="0"/>
            <a:t>.</a:t>
          </a:r>
        </a:p>
      </dsp:txBody>
      <dsp:txXfrm>
        <a:off x="29700" y="2120249"/>
        <a:ext cx="12027825" cy="549000"/>
      </dsp:txXfrm>
    </dsp:sp>
    <dsp:sp modelId="{21D36CB8-BC95-4816-A9B6-62E11F68F0B4}">
      <dsp:nvSpPr>
        <dsp:cNvPr id="0" name=""/>
        <dsp:cNvSpPr/>
      </dsp:nvSpPr>
      <dsp:spPr>
        <a:xfrm>
          <a:off x="0" y="2745030"/>
          <a:ext cx="12087225" cy="608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 live CD attack </a:t>
          </a:r>
          <a:r>
            <a:rPr lang="en-US" sz="1600" kern="1200" dirty="0"/>
            <a:t>can be </a:t>
          </a:r>
          <a:r>
            <a:rPr lang="en-US" sz="1600" b="1" kern="1200" dirty="0"/>
            <a:t>performed</a:t>
          </a:r>
          <a:r>
            <a:rPr lang="en-US" sz="1600" kern="1200" dirty="0"/>
            <a:t> to gain access to the </a:t>
          </a:r>
          <a:r>
            <a:rPr lang="en-US" sz="1600" b="1" kern="1200" dirty="0"/>
            <a:t>hibernation</a:t>
          </a:r>
          <a:r>
            <a:rPr lang="en-US" sz="1600" kern="1200" dirty="0"/>
            <a:t> ﬁle.</a:t>
          </a:r>
        </a:p>
      </dsp:txBody>
      <dsp:txXfrm>
        <a:off x="29700" y="2774730"/>
        <a:ext cx="12027825" cy="549000"/>
      </dsp:txXfrm>
    </dsp:sp>
    <dsp:sp modelId="{8A09510F-5344-46C3-A109-FD978A56BFAF}">
      <dsp:nvSpPr>
        <dsp:cNvPr id="0" name=""/>
        <dsp:cNvSpPr/>
      </dsp:nvSpPr>
      <dsp:spPr>
        <a:xfrm>
          <a:off x="0" y="3353430"/>
          <a:ext cx="12087225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3769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/>
            <a:t>Windows stores as C:\hiberﬁl.sys.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/>
            <a:t>To defend against these attacks, hard </a:t>
          </a:r>
          <a:r>
            <a:rPr lang="en-US" sz="1200" b="1" u="sng" kern="1200" dirty="0"/>
            <a:t>disk encryption (BitLocker) </a:t>
          </a:r>
          <a:r>
            <a:rPr lang="en-US" sz="1200" b="1" kern="1200" dirty="0"/>
            <a:t>should be applied.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kern="1200" dirty="0"/>
            <a:t>Can this also happen when in a Sleep mode? </a:t>
          </a:r>
        </a:p>
      </dsp:txBody>
      <dsp:txXfrm>
        <a:off x="0" y="3353430"/>
        <a:ext cx="12087225" cy="5961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2C16F2-9582-4206-A16A-EF23590A847C}">
      <dsp:nvSpPr>
        <dsp:cNvPr id="0" name=""/>
        <dsp:cNvSpPr/>
      </dsp:nvSpPr>
      <dsp:spPr>
        <a:xfrm>
          <a:off x="0" y="6045"/>
          <a:ext cx="11618841" cy="11969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There are several scenarios where we would like to ﬁnd out exactly </a:t>
          </a:r>
          <a:r>
            <a:rPr lang="en-US" sz="3100" b="1" kern="1200" dirty="0"/>
            <a:t>which processes </a:t>
          </a:r>
          <a:r>
            <a:rPr lang="en-US" sz="3100" kern="1200" dirty="0"/>
            <a:t>are </a:t>
          </a:r>
          <a:r>
            <a:rPr lang="en-US" sz="3100" b="1" kern="1200" dirty="0"/>
            <a:t>currently</a:t>
          </a:r>
          <a:r>
            <a:rPr lang="en-US" sz="3100" kern="1200" dirty="0"/>
            <a:t> </a:t>
          </a:r>
          <a:r>
            <a:rPr lang="en-US" sz="3100" b="1" kern="1200" dirty="0"/>
            <a:t>running on our computer</a:t>
          </a:r>
          <a:r>
            <a:rPr lang="en-US" sz="3100" kern="1200" dirty="0"/>
            <a:t>. </a:t>
          </a:r>
        </a:p>
      </dsp:txBody>
      <dsp:txXfrm>
        <a:off x="58428" y="64473"/>
        <a:ext cx="11501985" cy="1080053"/>
      </dsp:txXfrm>
    </dsp:sp>
    <dsp:sp modelId="{75F35AAE-4EB6-43FE-8AAF-928BA5208CE1}">
      <dsp:nvSpPr>
        <dsp:cNvPr id="0" name=""/>
        <dsp:cNvSpPr/>
      </dsp:nvSpPr>
      <dsp:spPr>
        <a:xfrm>
          <a:off x="0" y="1202955"/>
          <a:ext cx="11618841" cy="144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898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For example, our computer might be </a:t>
          </a:r>
          <a:r>
            <a:rPr lang="en-US" sz="2400" b="1" kern="1200"/>
            <a:t>sluggish</a:t>
          </a:r>
          <a:r>
            <a:rPr lang="en-US" sz="2400" kern="1200"/>
            <a:t> and we want to </a:t>
          </a:r>
          <a:r>
            <a:rPr lang="en-US" sz="2400" b="1" kern="1200"/>
            <a:t>identify an application </a:t>
          </a:r>
          <a:r>
            <a:rPr lang="en-US" sz="2400" kern="1200"/>
            <a:t>using up </a:t>
          </a:r>
          <a:r>
            <a:rPr lang="en-US" sz="2400" b="1" kern="1200"/>
            <a:t>lots of CPU cycles</a:t>
          </a:r>
          <a:r>
            <a:rPr lang="en-US" sz="2400" kern="1200"/>
            <a:t> or </a:t>
          </a:r>
          <a:r>
            <a:rPr lang="en-US" sz="2400" b="1" kern="1200"/>
            <a:t>memory</a:t>
          </a:r>
          <a:r>
            <a:rPr lang="en-US" sz="2400" kern="120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Or we may suspect that our computer has been </a:t>
          </a:r>
          <a:r>
            <a:rPr lang="en-US" sz="2400" b="1" kern="1200"/>
            <a:t>compromised</a:t>
          </a:r>
          <a:r>
            <a:rPr lang="en-US" sz="2400" kern="1200"/>
            <a:t> by a </a:t>
          </a:r>
          <a:r>
            <a:rPr lang="en-US" sz="2400" b="1" kern="1200"/>
            <a:t>virus</a:t>
          </a:r>
          <a:r>
            <a:rPr lang="en-US" sz="2400" kern="1200"/>
            <a:t> and we want to check for </a:t>
          </a:r>
          <a:r>
            <a:rPr lang="en-US" sz="2400" b="1" kern="1200"/>
            <a:t>suspicious processes</a:t>
          </a:r>
          <a:r>
            <a:rPr lang="en-US" sz="2400" kern="1200"/>
            <a:t>. </a:t>
          </a:r>
        </a:p>
      </dsp:txBody>
      <dsp:txXfrm>
        <a:off x="0" y="1202955"/>
        <a:ext cx="11618841" cy="1443824"/>
      </dsp:txXfrm>
    </dsp:sp>
    <dsp:sp modelId="{076B3509-A93E-40C5-B5BA-AF722C784B38}">
      <dsp:nvSpPr>
        <dsp:cNvPr id="0" name=""/>
        <dsp:cNvSpPr/>
      </dsp:nvSpPr>
      <dsp:spPr>
        <a:xfrm>
          <a:off x="0" y="2646780"/>
          <a:ext cx="11618841" cy="119690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Every operating system therefore provides </a:t>
          </a:r>
          <a:r>
            <a:rPr lang="en-US" sz="3100" b="1" kern="1200" dirty="0"/>
            <a:t>tools</a:t>
          </a:r>
          <a:r>
            <a:rPr lang="en-US" sz="3100" kern="1200" dirty="0"/>
            <a:t> that allow users to </a:t>
          </a:r>
          <a:r>
            <a:rPr lang="en-US" sz="3100" b="1" kern="1200" dirty="0"/>
            <a:t>monitor</a:t>
          </a:r>
          <a:r>
            <a:rPr lang="en-US" sz="3100" kern="1200" dirty="0"/>
            <a:t> and </a:t>
          </a:r>
          <a:r>
            <a:rPr lang="en-US" sz="3100" b="1" kern="1200" dirty="0"/>
            <a:t>manage</a:t>
          </a:r>
          <a:r>
            <a:rPr lang="en-US" sz="3100" kern="1200" dirty="0"/>
            <a:t> currently </a:t>
          </a:r>
          <a:r>
            <a:rPr lang="en-US" sz="3100" b="1" kern="1200" dirty="0"/>
            <a:t>running processes</a:t>
          </a:r>
          <a:r>
            <a:rPr lang="en-US" sz="3100" kern="1200" dirty="0"/>
            <a:t>. </a:t>
          </a:r>
        </a:p>
      </dsp:txBody>
      <dsp:txXfrm>
        <a:off x="58428" y="2705208"/>
        <a:ext cx="11501985" cy="1080053"/>
      </dsp:txXfrm>
    </dsp:sp>
    <dsp:sp modelId="{FA36CCD9-CAB7-414C-849B-F235D2E0EA42}">
      <dsp:nvSpPr>
        <dsp:cNvPr id="0" name=""/>
        <dsp:cNvSpPr/>
      </dsp:nvSpPr>
      <dsp:spPr>
        <a:xfrm>
          <a:off x="0" y="3843690"/>
          <a:ext cx="11618841" cy="7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898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Examples include the </a:t>
          </a:r>
          <a:r>
            <a:rPr lang="en-US" sz="2400" b="1" kern="1200" dirty="0"/>
            <a:t>task manager </a:t>
          </a:r>
          <a:r>
            <a:rPr lang="en-US" sz="2400" kern="1200" dirty="0"/>
            <a:t>application in Windows and the </a:t>
          </a:r>
          <a:r>
            <a:rPr lang="en-US" sz="2400" b="1" kern="1200" dirty="0" err="1"/>
            <a:t>ps</a:t>
          </a:r>
          <a:r>
            <a:rPr lang="en-US" sz="2400" b="1" kern="1200" dirty="0"/>
            <a:t>, top, </a:t>
          </a:r>
          <a:r>
            <a:rPr lang="en-US" sz="2400" b="1" kern="1200" dirty="0" err="1"/>
            <a:t>pstree</a:t>
          </a:r>
          <a:r>
            <a:rPr lang="en-US" sz="2400" b="1" kern="1200" dirty="0"/>
            <a:t>, and kill commands </a:t>
          </a:r>
          <a:r>
            <a:rPr lang="en-US" sz="2400" kern="1200" dirty="0"/>
            <a:t>in Linux.</a:t>
          </a:r>
        </a:p>
      </dsp:txBody>
      <dsp:txXfrm>
        <a:off x="0" y="3843690"/>
        <a:ext cx="11618841" cy="7219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899CE-D85E-47CA-BCB6-EC9D5B92AB5E}">
      <dsp:nvSpPr>
        <dsp:cNvPr id="0" name=""/>
        <dsp:cNvSpPr/>
      </dsp:nvSpPr>
      <dsp:spPr>
        <a:xfrm>
          <a:off x="0" y="450441"/>
          <a:ext cx="11605922" cy="14285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u="sng" kern="1200" dirty="0"/>
            <a:t>The contents of a computer </a:t>
          </a:r>
          <a:r>
            <a:rPr lang="en-US" sz="3700" kern="1200" dirty="0"/>
            <a:t>are encapsulated in </a:t>
          </a:r>
          <a:r>
            <a:rPr lang="en-US" sz="3700" u="sng" kern="1200" dirty="0"/>
            <a:t>its </a:t>
          </a:r>
          <a:r>
            <a:rPr lang="en-US" sz="3700" b="1" u="sng" kern="1200" dirty="0"/>
            <a:t>memory</a:t>
          </a:r>
          <a:r>
            <a:rPr lang="en-US" sz="3700" u="sng" kern="1200" dirty="0"/>
            <a:t> and </a:t>
          </a:r>
          <a:r>
            <a:rPr lang="en-US" sz="3700" b="1" u="sng" kern="1200" dirty="0"/>
            <a:t>filesystem</a:t>
          </a:r>
          <a:r>
            <a:rPr lang="en-US" sz="3700" kern="1200" dirty="0"/>
            <a:t>.</a:t>
          </a:r>
        </a:p>
      </dsp:txBody>
      <dsp:txXfrm>
        <a:off x="69737" y="520178"/>
        <a:ext cx="11466448" cy="1289096"/>
      </dsp:txXfrm>
    </dsp:sp>
    <dsp:sp modelId="{E71D51AA-B207-4726-AC93-F3116107BCD0}">
      <dsp:nvSpPr>
        <dsp:cNvPr id="0" name=""/>
        <dsp:cNvSpPr/>
      </dsp:nvSpPr>
      <dsp:spPr>
        <a:xfrm>
          <a:off x="0" y="1985571"/>
          <a:ext cx="11605922" cy="166992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Thus, </a:t>
          </a:r>
          <a:r>
            <a:rPr lang="en-US" sz="3700" b="1" kern="1200" dirty="0"/>
            <a:t>protection</a:t>
          </a:r>
          <a:r>
            <a:rPr lang="en-US" sz="3700" kern="1200" dirty="0"/>
            <a:t> of a computer’s </a:t>
          </a:r>
          <a:r>
            <a:rPr lang="en-US" sz="3700" b="1" kern="1200" dirty="0"/>
            <a:t>content</a:t>
          </a:r>
          <a:r>
            <a:rPr lang="en-US" sz="3700" kern="1200" dirty="0"/>
            <a:t> has to start with the </a:t>
          </a:r>
          <a:r>
            <a:rPr lang="en-US" sz="3700" b="1" kern="1200" dirty="0"/>
            <a:t>protection</a:t>
          </a:r>
          <a:r>
            <a:rPr lang="en-US" sz="3700" kern="1200" dirty="0"/>
            <a:t> of its </a:t>
          </a:r>
          <a:r>
            <a:rPr lang="en-US" sz="3700" b="1" kern="1200" dirty="0"/>
            <a:t>memory</a:t>
          </a:r>
          <a:r>
            <a:rPr lang="en-US" sz="3700" kern="1200" dirty="0"/>
            <a:t> and its </a:t>
          </a:r>
          <a:r>
            <a:rPr lang="en-US" sz="3700" b="1" kern="1200" dirty="0"/>
            <a:t>filesystem</a:t>
          </a:r>
          <a:r>
            <a:rPr lang="en-US" sz="3700" kern="1200" dirty="0"/>
            <a:t>.</a:t>
          </a:r>
        </a:p>
      </dsp:txBody>
      <dsp:txXfrm>
        <a:off x="81519" y="2067090"/>
        <a:ext cx="11442884" cy="15068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02BFC-D5B3-4CB6-96E2-65E4339FC67D}">
      <dsp:nvSpPr>
        <dsp:cNvPr id="0" name=""/>
        <dsp:cNvSpPr/>
      </dsp:nvSpPr>
      <dsp:spPr>
        <a:xfrm>
          <a:off x="0" y="0"/>
          <a:ext cx="11648660" cy="1189892"/>
        </a:xfrm>
        <a:prstGeom prst="rect">
          <a:avLst/>
        </a:prstGeom>
        <a:solidFill>
          <a:schemeClr val="dk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/>
            <a:t>virtual memory </a:t>
          </a:r>
          <a:r>
            <a:rPr lang="en-US" sz="3700" kern="1200" dirty="0"/>
            <a:t>is a useful tool for </a:t>
          </a:r>
          <a:r>
            <a:rPr lang="en-US" sz="3700" b="1" kern="1200" dirty="0"/>
            <a:t>operating systems</a:t>
          </a:r>
          <a:r>
            <a:rPr lang="en-US" sz="3700" kern="1200" dirty="0"/>
            <a:t>. </a:t>
          </a:r>
        </a:p>
      </dsp:txBody>
      <dsp:txXfrm>
        <a:off x="0" y="0"/>
        <a:ext cx="11648660" cy="1189892"/>
      </dsp:txXfrm>
    </dsp:sp>
    <dsp:sp modelId="{B1F0827B-F141-4D2D-B99B-CCF243CCAE7B}">
      <dsp:nvSpPr>
        <dsp:cNvPr id="0" name=""/>
        <dsp:cNvSpPr/>
      </dsp:nvSpPr>
      <dsp:spPr>
        <a:xfrm>
          <a:off x="0" y="1189892"/>
          <a:ext cx="5824330" cy="249877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It allows for </a:t>
          </a:r>
          <a:r>
            <a:rPr lang="en-US" sz="3300" b="1" kern="1200" dirty="0"/>
            <a:t>multiple processes </a:t>
          </a:r>
          <a:r>
            <a:rPr lang="en-US" sz="3300" kern="1200" dirty="0"/>
            <a:t>with a </a:t>
          </a:r>
          <a:r>
            <a:rPr lang="en-US" sz="3300" b="1" kern="1200" dirty="0"/>
            <a:t>total address space larger than our RAM memory</a:t>
          </a:r>
          <a:r>
            <a:rPr lang="en-US" sz="3300" kern="1200" dirty="0"/>
            <a:t> to run effectively, </a:t>
          </a:r>
        </a:p>
      </dsp:txBody>
      <dsp:txXfrm>
        <a:off x="0" y="1189892"/>
        <a:ext cx="5824330" cy="2498773"/>
      </dsp:txXfrm>
    </dsp:sp>
    <dsp:sp modelId="{DB41DEC0-EEEB-4E64-B265-675132E4ED13}">
      <dsp:nvSpPr>
        <dsp:cNvPr id="0" name=""/>
        <dsp:cNvSpPr/>
      </dsp:nvSpPr>
      <dsp:spPr>
        <a:xfrm>
          <a:off x="5824330" y="1189892"/>
          <a:ext cx="5824330" cy="249877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It supports these multiple processes to each view its </a:t>
          </a:r>
          <a:r>
            <a:rPr lang="en-US" sz="3300" b="1" kern="1200" dirty="0"/>
            <a:t>address spaces as being contiguous. </a:t>
          </a:r>
        </a:p>
      </dsp:txBody>
      <dsp:txXfrm>
        <a:off x="5824330" y="1189892"/>
        <a:ext cx="5824330" cy="2498773"/>
      </dsp:txXfrm>
    </dsp:sp>
    <dsp:sp modelId="{93326E8B-FC1F-4B64-85E5-5A436F00CF7D}">
      <dsp:nvSpPr>
        <dsp:cNvPr id="0" name=""/>
        <dsp:cNvSpPr/>
      </dsp:nvSpPr>
      <dsp:spPr>
        <a:xfrm>
          <a:off x="0" y="3688665"/>
          <a:ext cx="11648660" cy="277641"/>
        </a:xfrm>
        <a:prstGeom prst="rect">
          <a:avLst/>
        </a:prstGeom>
        <a:solidFill>
          <a:schemeClr val="dk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74FF1-5426-4130-BA9C-37A36F4F4F2D}">
      <dsp:nvSpPr>
        <dsp:cNvPr id="0" name=""/>
        <dsp:cNvSpPr/>
      </dsp:nvSpPr>
      <dsp:spPr>
        <a:xfrm>
          <a:off x="0" y="27882"/>
          <a:ext cx="11791950" cy="2293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On Windows, </a:t>
          </a:r>
          <a:r>
            <a:rPr lang="en-US" sz="3400" b="1" kern="1200" dirty="0"/>
            <a:t>virtual memory </a:t>
          </a:r>
          <a:r>
            <a:rPr lang="en-US" sz="3400" kern="1200" dirty="0"/>
            <a:t>pages that have been written to the </a:t>
          </a:r>
          <a:r>
            <a:rPr lang="en-US" sz="3400" b="1" kern="1200" dirty="0"/>
            <a:t>hard disk </a:t>
          </a:r>
          <a:r>
            <a:rPr lang="en-US" sz="3400" kern="1200" dirty="0"/>
            <a:t>are actually contained in what is known as the page ﬁle, located at </a:t>
          </a:r>
          <a:r>
            <a:rPr lang="en-US" sz="3400" b="1" kern="1200" dirty="0"/>
            <a:t>C:\pageﬁle.sys.</a:t>
          </a:r>
        </a:p>
      </dsp:txBody>
      <dsp:txXfrm>
        <a:off x="111963" y="139845"/>
        <a:ext cx="11568024" cy="2069639"/>
      </dsp:txXfrm>
    </dsp:sp>
    <dsp:sp modelId="{7596E780-50DF-40AF-9CBC-0C9832770A3C}">
      <dsp:nvSpPr>
        <dsp:cNvPr id="0" name=""/>
        <dsp:cNvSpPr/>
      </dsp:nvSpPr>
      <dsp:spPr>
        <a:xfrm>
          <a:off x="0" y="2419368"/>
          <a:ext cx="11791950" cy="2293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OSes</a:t>
          </a:r>
          <a:r>
            <a:rPr lang="en-US" sz="3400" kern="1200" dirty="0"/>
            <a:t> enforce rules </a:t>
          </a:r>
          <a:r>
            <a:rPr lang="en-US" sz="3400" b="1" kern="1200" dirty="0"/>
            <a:t>preventing</a:t>
          </a:r>
          <a:r>
            <a:rPr lang="en-US" sz="3400" kern="1200" dirty="0"/>
            <a:t> users from viewing the contents of </a:t>
          </a:r>
          <a:r>
            <a:rPr lang="en-US" sz="3400" b="1" kern="1200" dirty="0"/>
            <a:t>virtual memory ﬁles </a:t>
          </a:r>
          <a:r>
            <a:rPr lang="en-US" sz="3400" kern="1200" dirty="0"/>
            <a:t>while the </a:t>
          </a:r>
          <a:r>
            <a:rPr lang="en-US" sz="3400" b="1" kern="1200" dirty="0"/>
            <a:t>OS is running</a:t>
          </a:r>
          <a:r>
            <a:rPr lang="en-US" sz="3400" kern="1200" dirty="0"/>
            <a:t>, and it may be conﬁgured such that they are </a:t>
          </a:r>
          <a:r>
            <a:rPr lang="en-US" sz="3400" b="1" kern="1200" dirty="0"/>
            <a:t>deleted when the machine is shut down.</a:t>
          </a:r>
          <a:endParaRPr lang="en-US" sz="3400" kern="1200" dirty="0"/>
        </a:p>
      </dsp:txBody>
      <dsp:txXfrm>
        <a:off x="111963" y="2531331"/>
        <a:ext cx="11568024" cy="206963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55B304-ADAA-4CF1-886F-D2E346E09F70}">
      <dsp:nvSpPr>
        <dsp:cNvPr id="0" name=""/>
        <dsp:cNvSpPr/>
      </dsp:nvSpPr>
      <dsp:spPr>
        <a:xfrm>
          <a:off x="0" y="59530"/>
          <a:ext cx="11707903" cy="1632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However, if an attacker </a:t>
          </a:r>
          <a:r>
            <a:rPr lang="en-US" sz="3100" b="1" kern="1200" dirty="0"/>
            <a:t>suddenly powered off </a:t>
          </a:r>
          <a:r>
            <a:rPr lang="en-US" sz="3100" kern="1200" dirty="0"/>
            <a:t>the machine without properly shutting down and </a:t>
          </a:r>
          <a:r>
            <a:rPr lang="en-US" sz="3100" b="1" kern="1200" dirty="0"/>
            <a:t>booted</a:t>
          </a:r>
          <a:r>
            <a:rPr lang="en-US" sz="3100" kern="1200" dirty="0"/>
            <a:t> to another </a:t>
          </a:r>
          <a:r>
            <a:rPr lang="en-US" sz="3100" b="1" kern="1200" dirty="0"/>
            <a:t>operating system </a:t>
          </a:r>
          <a:r>
            <a:rPr lang="en-US" sz="3100" kern="1200" dirty="0"/>
            <a:t>via </a:t>
          </a:r>
          <a:r>
            <a:rPr lang="en-US" sz="3100" b="1" kern="1200" dirty="0"/>
            <a:t>external media</a:t>
          </a:r>
          <a:r>
            <a:rPr lang="en-US" sz="3100" kern="1200" dirty="0"/>
            <a:t>: </a:t>
          </a:r>
        </a:p>
      </dsp:txBody>
      <dsp:txXfrm>
        <a:off x="79675" y="139205"/>
        <a:ext cx="11548553" cy="1472800"/>
      </dsp:txXfrm>
    </dsp:sp>
    <dsp:sp modelId="{6DF64C7B-63DA-4E82-B323-D366C9FE47EA}">
      <dsp:nvSpPr>
        <dsp:cNvPr id="0" name=""/>
        <dsp:cNvSpPr/>
      </dsp:nvSpPr>
      <dsp:spPr>
        <a:xfrm>
          <a:off x="0" y="1691680"/>
          <a:ext cx="11707903" cy="721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726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it may be possible to </a:t>
          </a:r>
          <a:r>
            <a:rPr lang="en-US" sz="2400" b="1" kern="1200" dirty="0"/>
            <a:t>view these ﬁles </a:t>
          </a:r>
          <a:r>
            <a:rPr lang="en-US" sz="2400" kern="1200" dirty="0"/>
            <a:t>and </a:t>
          </a:r>
          <a:r>
            <a:rPr lang="en-US" sz="2400" b="1" kern="1200" dirty="0"/>
            <a:t>reconstruct</a:t>
          </a:r>
          <a:r>
            <a:rPr lang="en-US" sz="2400" kern="1200" dirty="0"/>
            <a:t> portions of </a:t>
          </a:r>
          <a:r>
            <a:rPr lang="en-US" sz="2400" b="1" kern="1200" dirty="0"/>
            <a:t>memory</a:t>
          </a:r>
          <a:r>
            <a:rPr lang="en-US" sz="2400" kern="1200" dirty="0"/>
            <a:t>, potentially exposing </a:t>
          </a:r>
          <a:r>
            <a:rPr lang="en-US" sz="2400" b="1" kern="1200" dirty="0"/>
            <a:t>sensitive information</a:t>
          </a:r>
          <a:endParaRPr lang="en-US" sz="2400" kern="1200" dirty="0"/>
        </a:p>
      </dsp:txBody>
      <dsp:txXfrm>
        <a:off x="0" y="1691680"/>
        <a:ext cx="11707903" cy="721912"/>
      </dsp:txXfrm>
    </dsp:sp>
    <dsp:sp modelId="{AB145172-5C55-403C-9217-562722DA36C7}">
      <dsp:nvSpPr>
        <dsp:cNvPr id="0" name=""/>
        <dsp:cNvSpPr/>
      </dsp:nvSpPr>
      <dsp:spPr>
        <a:xfrm>
          <a:off x="0" y="2413593"/>
          <a:ext cx="11707903" cy="1632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Solution: hard disk encryption </a:t>
          </a:r>
          <a:r>
            <a:rPr lang="en-US" sz="3100" kern="1200" dirty="0"/>
            <a:t>should be used in all cases where potentially untrusted parties have physical access to a machine</a:t>
          </a:r>
        </a:p>
      </dsp:txBody>
      <dsp:txXfrm>
        <a:off x="79675" y="2493268"/>
        <a:ext cx="11548553" cy="14728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B8667-BF52-4D4D-BDA6-2786C8C8D315}">
      <dsp:nvSpPr>
        <dsp:cNvPr id="0" name=""/>
        <dsp:cNvSpPr/>
      </dsp:nvSpPr>
      <dsp:spPr>
        <a:xfrm>
          <a:off x="0" y="496940"/>
          <a:ext cx="11374529" cy="169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How does the operating system </a:t>
          </a:r>
          <a:r>
            <a:rPr lang="en-US" sz="2900" b="1" kern="1200" dirty="0"/>
            <a:t>securely</a:t>
          </a:r>
          <a:r>
            <a:rPr lang="en-US" sz="2900" kern="1200" dirty="0"/>
            <a:t> </a:t>
          </a:r>
          <a:r>
            <a:rPr lang="en-US" sz="2900" b="1" kern="1200" dirty="0"/>
            <a:t>identify</a:t>
          </a:r>
          <a:r>
            <a:rPr lang="en-US" sz="2900" kern="1200" dirty="0"/>
            <a:t> its </a:t>
          </a:r>
          <a:r>
            <a:rPr lang="en-US" sz="2900" b="1" kern="1200" dirty="0"/>
            <a:t>users</a:t>
          </a:r>
          <a:r>
            <a:rPr lang="en-US" sz="2900" kern="1200" dirty="0"/>
            <a:t>?</a:t>
          </a:r>
        </a:p>
      </dsp:txBody>
      <dsp:txXfrm>
        <a:off x="82816" y="579756"/>
        <a:ext cx="11208897" cy="1530868"/>
      </dsp:txXfrm>
    </dsp:sp>
    <dsp:sp modelId="{1A3A26D1-4BAF-4E0B-B20F-F11AED21056D}">
      <dsp:nvSpPr>
        <dsp:cNvPr id="0" name=""/>
        <dsp:cNvSpPr/>
      </dsp:nvSpPr>
      <dsp:spPr>
        <a:xfrm>
          <a:off x="0" y="2276960"/>
          <a:ext cx="11374529" cy="169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 </a:t>
          </a:r>
          <a:r>
            <a:rPr lang="en-US" sz="2900" b="1" kern="1200" dirty="0"/>
            <a:t>standard authentication </a:t>
          </a:r>
          <a:r>
            <a:rPr lang="en-US" sz="2900" kern="1200" dirty="0"/>
            <a:t>mechanism used by most </a:t>
          </a:r>
          <a:r>
            <a:rPr lang="en-US" sz="2900" b="1" kern="1200" dirty="0"/>
            <a:t>operating systems </a:t>
          </a:r>
          <a:r>
            <a:rPr lang="en-US" sz="2900" kern="1200" dirty="0"/>
            <a:t>is: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	</a:t>
          </a:r>
          <a:r>
            <a:rPr lang="en-US" sz="2900" kern="1200" dirty="0">
              <a:sym typeface="Wingdings" panose="05000000000000000000" pitchFamily="2" charset="2"/>
            </a:rPr>
            <a:t></a:t>
          </a:r>
          <a:r>
            <a:rPr lang="en-US" sz="2900" kern="1200" dirty="0"/>
            <a:t> for </a:t>
          </a:r>
          <a:r>
            <a:rPr lang="en-US" sz="2900" b="1" kern="1200" dirty="0"/>
            <a:t>users</a:t>
          </a:r>
          <a:r>
            <a:rPr lang="en-US" sz="2900" kern="1200" dirty="0"/>
            <a:t> to </a:t>
          </a:r>
          <a:r>
            <a:rPr lang="en-US" sz="2900" b="1" kern="1200" dirty="0"/>
            <a:t>log in </a:t>
          </a:r>
          <a:r>
            <a:rPr lang="en-US" sz="2900" kern="1200" dirty="0"/>
            <a:t>by entering a </a:t>
          </a:r>
          <a:r>
            <a:rPr lang="en-US" sz="2900" b="1" kern="1200" dirty="0"/>
            <a:t>username </a:t>
          </a:r>
          <a:r>
            <a:rPr lang="en-US" sz="2900" kern="1200" dirty="0"/>
            <a:t>and </a:t>
          </a:r>
          <a:r>
            <a:rPr lang="en-US" sz="2900" b="1" kern="1200" dirty="0"/>
            <a:t>password</a:t>
          </a:r>
          <a:endParaRPr lang="en-US" sz="2900" kern="1200" dirty="0"/>
        </a:p>
      </dsp:txBody>
      <dsp:txXfrm>
        <a:off x="82816" y="2359776"/>
        <a:ext cx="11208897" cy="153086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0D03C-68AD-4BED-A7F8-E3A45F28D1C6}">
      <dsp:nvSpPr>
        <dsp:cNvPr id="0" name=""/>
        <dsp:cNvSpPr/>
      </dsp:nvSpPr>
      <dsp:spPr>
        <a:xfrm>
          <a:off x="0" y="58487"/>
          <a:ext cx="11077575" cy="21036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basic approach to guessing passwords from the password file is to conduct a </a:t>
          </a:r>
          <a:r>
            <a:rPr lang="en-US" sz="3100" b="1" kern="1200" dirty="0"/>
            <a:t>dictionary attack</a:t>
          </a:r>
          <a:r>
            <a:rPr lang="en-US" sz="3100" kern="1200" dirty="0"/>
            <a:t>, </a:t>
          </a:r>
          <a:r>
            <a:rPr lang="en-US" sz="3100" b="0" i="0" kern="1200" dirty="0"/>
            <a:t>a method of breaking into a password-protected computer or server by systematically entering every word in a </a:t>
          </a:r>
          <a:r>
            <a:rPr lang="en-US" sz="3100" b="1" i="0" kern="1200" dirty="0"/>
            <a:t>dictionary</a:t>
          </a:r>
          <a:r>
            <a:rPr lang="en-US" sz="3100" b="0" i="0" kern="1200" dirty="0"/>
            <a:t> as a password.</a:t>
          </a:r>
          <a:endParaRPr lang="en-US" sz="3100" kern="1200" dirty="0"/>
        </a:p>
      </dsp:txBody>
      <dsp:txXfrm>
        <a:off x="102692" y="161179"/>
        <a:ext cx="10872191" cy="1898276"/>
      </dsp:txXfrm>
    </dsp:sp>
    <dsp:sp modelId="{56B8903A-F3E2-4235-9D17-2A68C3A00473}">
      <dsp:nvSpPr>
        <dsp:cNvPr id="0" name=""/>
        <dsp:cNvSpPr/>
      </dsp:nvSpPr>
      <dsp:spPr>
        <a:xfrm>
          <a:off x="0" y="2251427"/>
          <a:ext cx="11077575" cy="21036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 dictionary of 500,000 “words” is often enough to discover most passwords.</a:t>
          </a:r>
        </a:p>
      </dsp:txBody>
      <dsp:txXfrm>
        <a:off x="102692" y="2354119"/>
        <a:ext cx="10872191" cy="1898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9D063-06AE-4243-9E04-CF8A49A60AFD}">
      <dsp:nvSpPr>
        <dsp:cNvPr id="0" name=""/>
        <dsp:cNvSpPr/>
      </dsp:nvSpPr>
      <dsp:spPr>
        <a:xfrm>
          <a:off x="56" y="282275"/>
          <a:ext cx="5376675" cy="301152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User applications </a:t>
          </a:r>
          <a:r>
            <a:rPr lang="en-US" sz="2800" b="1" kern="1200" dirty="0"/>
            <a:t>don’t communicate directly </a:t>
          </a:r>
          <a:r>
            <a:rPr lang="en-US" sz="2800" kern="1200" dirty="0"/>
            <a:t>with low-level hardware components, and instead delegate such tasks to the kernel via </a:t>
          </a:r>
          <a:r>
            <a:rPr lang="en-US" sz="2800" b="1" kern="1200" dirty="0"/>
            <a:t>system calls</a:t>
          </a:r>
          <a:r>
            <a:rPr lang="en-US" sz="2800" kern="1200" dirty="0"/>
            <a:t>.</a:t>
          </a:r>
        </a:p>
      </dsp:txBody>
      <dsp:txXfrm>
        <a:off x="56" y="282275"/>
        <a:ext cx="5376675" cy="3011523"/>
      </dsp:txXfrm>
    </dsp:sp>
    <dsp:sp modelId="{28A431E5-A6D5-4D01-BEFF-3C87984AB6B0}">
      <dsp:nvSpPr>
        <dsp:cNvPr id="0" name=""/>
        <dsp:cNvSpPr/>
      </dsp:nvSpPr>
      <dsp:spPr>
        <a:xfrm>
          <a:off x="56" y="2848276"/>
          <a:ext cx="5376675" cy="11240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97526-7ED5-4E1A-9DB9-16D1AAEE9CB6}">
      <dsp:nvSpPr>
        <dsp:cNvPr id="0" name=""/>
        <dsp:cNvSpPr/>
      </dsp:nvSpPr>
      <dsp:spPr>
        <a:xfrm>
          <a:off x="6129466" y="505036"/>
          <a:ext cx="5376675" cy="21204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System calls are usually contained in a collection of programs, that is, a </a:t>
          </a:r>
          <a:r>
            <a:rPr lang="en-US" sz="2100" b="1" kern="1200" dirty="0"/>
            <a:t>library </a:t>
          </a:r>
          <a:r>
            <a:rPr lang="en-US" sz="2100" kern="1200" dirty="0"/>
            <a:t>such as the C library (</a:t>
          </a:r>
          <a:r>
            <a:rPr lang="en-US" sz="2100" kern="1200" dirty="0" err="1"/>
            <a:t>libc</a:t>
          </a:r>
          <a:r>
            <a:rPr lang="en-US" sz="2100" kern="1200" dirty="0"/>
            <a:t>), and they provide an </a:t>
          </a:r>
          <a:r>
            <a:rPr lang="en-US" sz="2100" b="1" kern="1200" dirty="0"/>
            <a:t>interface</a:t>
          </a:r>
          <a:r>
            <a:rPr lang="en-US" sz="2100" kern="1200" dirty="0"/>
            <a:t> that allows applications to use a predefined series of </a:t>
          </a:r>
          <a:r>
            <a:rPr lang="en-US" sz="2100" b="1" kern="1200" dirty="0"/>
            <a:t>APIs</a:t>
          </a:r>
          <a:r>
            <a:rPr lang="en-US" sz="2100" kern="1200" dirty="0"/>
            <a:t> that define the </a:t>
          </a:r>
          <a:r>
            <a:rPr lang="en-US" sz="2100" b="1" kern="1200" dirty="0"/>
            <a:t>functions</a:t>
          </a:r>
          <a:r>
            <a:rPr lang="en-US" sz="2100" kern="1200" dirty="0"/>
            <a:t> for </a:t>
          </a:r>
          <a:r>
            <a:rPr lang="en-US" sz="2100" b="1" kern="1200" dirty="0"/>
            <a:t>communicating</a:t>
          </a:r>
          <a:r>
            <a:rPr lang="en-US" sz="2100" kern="1200" dirty="0"/>
            <a:t> with the kernel.</a:t>
          </a:r>
        </a:p>
      </dsp:txBody>
      <dsp:txXfrm>
        <a:off x="6129466" y="505036"/>
        <a:ext cx="5376675" cy="2120477"/>
      </dsp:txXfrm>
    </dsp:sp>
    <dsp:sp modelId="{20D5F513-C8C9-4861-B651-97A94C43B8FD}">
      <dsp:nvSpPr>
        <dsp:cNvPr id="0" name=""/>
        <dsp:cNvSpPr/>
      </dsp:nvSpPr>
      <dsp:spPr>
        <a:xfrm>
          <a:off x="6129466" y="2625514"/>
          <a:ext cx="5376675" cy="112407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Examples of system calls include those for performing file I/O (open, close, read, write) and running application programs (exec).</a:t>
          </a:r>
        </a:p>
      </dsp:txBody>
      <dsp:txXfrm>
        <a:off x="6129466" y="2625514"/>
        <a:ext cx="5376675" cy="11240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FA956-E1B6-406C-A1E9-5A38163A0409}">
      <dsp:nvSpPr>
        <dsp:cNvPr id="0" name=""/>
        <dsp:cNvSpPr/>
      </dsp:nvSpPr>
      <dsp:spPr>
        <a:xfrm>
          <a:off x="0" y="405"/>
          <a:ext cx="9604375" cy="9496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9CACE-E95F-4426-83B6-DD8000707697}">
      <dsp:nvSpPr>
        <dsp:cNvPr id="0" name=""/>
        <dsp:cNvSpPr/>
      </dsp:nvSpPr>
      <dsp:spPr>
        <a:xfrm>
          <a:off x="287261" y="214071"/>
          <a:ext cx="522292" cy="522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17D77-D5DF-4F58-B05A-9A34751F2724}">
      <dsp:nvSpPr>
        <dsp:cNvPr id="0" name=""/>
        <dsp:cNvSpPr/>
      </dsp:nvSpPr>
      <dsp:spPr>
        <a:xfrm>
          <a:off x="1096815" y="405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Pass messages by reading and writing files</a:t>
          </a:r>
        </a:p>
      </dsp:txBody>
      <dsp:txXfrm>
        <a:off x="1096815" y="405"/>
        <a:ext cx="8507559" cy="949623"/>
      </dsp:txXfrm>
    </dsp:sp>
    <dsp:sp modelId="{335D84B1-FF51-430D-8571-4F5819DA3B78}">
      <dsp:nvSpPr>
        <dsp:cNvPr id="0" name=""/>
        <dsp:cNvSpPr/>
      </dsp:nvSpPr>
      <dsp:spPr>
        <a:xfrm>
          <a:off x="0" y="1187435"/>
          <a:ext cx="9604375" cy="9496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EA016-0F39-470B-BA4B-2C744547949E}">
      <dsp:nvSpPr>
        <dsp:cNvPr id="0" name=""/>
        <dsp:cNvSpPr/>
      </dsp:nvSpPr>
      <dsp:spPr>
        <a:xfrm>
          <a:off x="287261" y="1401100"/>
          <a:ext cx="522292" cy="522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5BA7B-6083-4063-A9C2-82BF8A59F318}">
      <dsp:nvSpPr>
        <dsp:cNvPr id="0" name=""/>
        <dsp:cNvSpPr/>
      </dsp:nvSpPr>
      <dsp:spPr>
        <a:xfrm>
          <a:off x="1096815" y="1187435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the same region of physical memory</a:t>
          </a:r>
        </a:p>
      </dsp:txBody>
      <dsp:txXfrm>
        <a:off x="1096815" y="1187435"/>
        <a:ext cx="8507559" cy="949623"/>
      </dsp:txXfrm>
    </dsp:sp>
    <dsp:sp modelId="{006C0D54-64D4-493B-8F64-D57B986C0C91}">
      <dsp:nvSpPr>
        <dsp:cNvPr id="0" name=""/>
        <dsp:cNvSpPr/>
      </dsp:nvSpPr>
      <dsp:spPr>
        <a:xfrm>
          <a:off x="0" y="2374464"/>
          <a:ext cx="9604375" cy="9496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7A48D6-4155-47B7-AD4F-9E09CD63CE3C}">
      <dsp:nvSpPr>
        <dsp:cNvPr id="0" name=""/>
        <dsp:cNvSpPr/>
      </dsp:nvSpPr>
      <dsp:spPr>
        <a:xfrm>
          <a:off x="287261" y="2588129"/>
          <a:ext cx="522292" cy="522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FC872-EDFD-459A-B200-0B563DB7BB2B}">
      <dsp:nvSpPr>
        <dsp:cNvPr id="0" name=""/>
        <dsp:cNvSpPr/>
      </dsp:nvSpPr>
      <dsp:spPr>
        <a:xfrm>
          <a:off x="1096815" y="2374464"/>
          <a:ext cx="8507559" cy="94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502" tIns="100502" rIns="100502" bIns="10050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Pipes and sockets: the sending and receiving processes to share the pipe or socket as an in-memory object. </a:t>
          </a:r>
        </a:p>
      </dsp:txBody>
      <dsp:txXfrm>
        <a:off x="1096815" y="2374464"/>
        <a:ext cx="8507559" cy="9496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026D4-248E-4D1C-A4B4-4922F503787C}">
      <dsp:nvSpPr>
        <dsp:cNvPr id="0" name=""/>
        <dsp:cNvSpPr/>
      </dsp:nvSpPr>
      <dsp:spPr>
        <a:xfrm>
          <a:off x="-109519" y="0"/>
          <a:ext cx="11668124" cy="17210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75563-B52F-450D-9CB1-CABC05D39752}">
      <dsp:nvSpPr>
        <dsp:cNvPr id="0" name=""/>
        <dsp:cNvSpPr/>
      </dsp:nvSpPr>
      <dsp:spPr>
        <a:xfrm>
          <a:off x="221905" y="705768"/>
          <a:ext cx="662204" cy="6622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B8291-70B1-45B7-AB1B-E5D6BEED43DD}">
      <dsp:nvSpPr>
        <dsp:cNvPr id="0" name=""/>
        <dsp:cNvSpPr/>
      </dsp:nvSpPr>
      <dsp:spPr>
        <a:xfrm>
          <a:off x="1248322" y="0"/>
          <a:ext cx="10274774" cy="1803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24" tIns="127424" rIns="127424" bIns="12742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Signals: in Unix-based system, processes can send direct messages to each other asynchronously. </a:t>
          </a:r>
        </a:p>
      </dsp:txBody>
      <dsp:txXfrm>
        <a:off x="1248322" y="0"/>
        <a:ext cx="10274774" cy="1803856"/>
      </dsp:txXfrm>
    </dsp:sp>
    <dsp:sp modelId="{0E03CF92-83EE-436B-8179-DDAFED1B76EC}">
      <dsp:nvSpPr>
        <dsp:cNvPr id="0" name=""/>
        <dsp:cNvSpPr/>
      </dsp:nvSpPr>
      <dsp:spPr>
        <a:xfrm>
          <a:off x="0" y="2422425"/>
          <a:ext cx="11668124" cy="144868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90C89-2B63-44A1-BAF3-208A60F043F5}">
      <dsp:nvSpPr>
        <dsp:cNvPr id="0" name=""/>
        <dsp:cNvSpPr/>
      </dsp:nvSpPr>
      <dsp:spPr>
        <a:xfrm>
          <a:off x="221905" y="2735864"/>
          <a:ext cx="662204" cy="6622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53336-3068-479C-AF40-CDC4D85C4035}">
      <dsp:nvSpPr>
        <dsp:cNvPr id="0" name=""/>
        <dsp:cNvSpPr/>
      </dsp:nvSpPr>
      <dsp:spPr>
        <a:xfrm>
          <a:off x="960987" y="2239801"/>
          <a:ext cx="10849443" cy="1654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24" tIns="127424" rIns="127424" bIns="12742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Remote Procedure Calls: Windows rely on remote procedure calls (RPC) which allows a process to call a subroutine from another process’s program. </a:t>
          </a:r>
        </a:p>
      </dsp:txBody>
      <dsp:txXfrm>
        <a:off x="960987" y="2239801"/>
        <a:ext cx="10849443" cy="1654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BC8AE-00A3-4546-8425-AE55290149BD}">
      <dsp:nvSpPr>
        <dsp:cNvPr id="0" name=""/>
        <dsp:cNvSpPr/>
      </dsp:nvSpPr>
      <dsp:spPr>
        <a:xfrm>
          <a:off x="0" y="3254"/>
          <a:ext cx="11412629" cy="693181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5F39E-14BF-469D-B9AD-477C0FC5BA0B}">
      <dsp:nvSpPr>
        <dsp:cNvPr id="0" name=""/>
        <dsp:cNvSpPr/>
      </dsp:nvSpPr>
      <dsp:spPr>
        <a:xfrm>
          <a:off x="209687" y="159220"/>
          <a:ext cx="381250" cy="3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AB24E-64D1-4F23-9829-1AD4E4DD3A20}">
      <dsp:nvSpPr>
        <dsp:cNvPr id="0" name=""/>
        <dsp:cNvSpPr/>
      </dsp:nvSpPr>
      <dsp:spPr>
        <a:xfrm>
          <a:off x="800625" y="3254"/>
          <a:ext cx="10612003" cy="693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362" tIns="73362" rIns="73362" bIns="733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 </a:t>
          </a:r>
          <a:r>
            <a:rPr lang="en-US" sz="1900" b="1" kern="1200" dirty="0"/>
            <a:t>filesystem</a:t>
          </a:r>
          <a:r>
            <a:rPr lang="en-US" sz="1900" kern="1200" dirty="0"/>
            <a:t> is an abstraction of how the external, </a:t>
          </a:r>
          <a:r>
            <a:rPr lang="en-US" sz="1900" b="1" kern="1200" dirty="0"/>
            <a:t>nonvolatile memory </a:t>
          </a:r>
          <a:r>
            <a:rPr lang="en-US" sz="1900" kern="1200" dirty="0"/>
            <a:t>of the computer is organized. </a:t>
          </a:r>
        </a:p>
      </dsp:txBody>
      <dsp:txXfrm>
        <a:off x="800625" y="3254"/>
        <a:ext cx="10612003" cy="693181"/>
      </dsp:txXfrm>
    </dsp:sp>
    <dsp:sp modelId="{433E4C4F-1C4B-4785-8EBD-167D9BEC5BA7}">
      <dsp:nvSpPr>
        <dsp:cNvPr id="0" name=""/>
        <dsp:cNvSpPr/>
      </dsp:nvSpPr>
      <dsp:spPr>
        <a:xfrm>
          <a:off x="0" y="869731"/>
          <a:ext cx="11412629" cy="693181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831F37-35AD-4EEA-B577-5A1A8B0CE05D}">
      <dsp:nvSpPr>
        <dsp:cNvPr id="0" name=""/>
        <dsp:cNvSpPr/>
      </dsp:nvSpPr>
      <dsp:spPr>
        <a:xfrm>
          <a:off x="209687" y="1025697"/>
          <a:ext cx="381250" cy="3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3A28E-C279-4B77-BBD3-6B240ECB3775}">
      <dsp:nvSpPr>
        <dsp:cNvPr id="0" name=""/>
        <dsp:cNvSpPr/>
      </dsp:nvSpPr>
      <dsp:spPr>
        <a:xfrm>
          <a:off x="800625" y="869731"/>
          <a:ext cx="10612003" cy="693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362" tIns="73362" rIns="73362" bIns="733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Operating systems typically organize </a:t>
          </a:r>
          <a:r>
            <a:rPr lang="en-US" sz="1900" b="1" kern="1200" dirty="0"/>
            <a:t>files</a:t>
          </a:r>
          <a:r>
            <a:rPr lang="en-US" sz="1900" kern="1200" dirty="0"/>
            <a:t> hierarchically into </a:t>
          </a:r>
          <a:r>
            <a:rPr lang="en-US" sz="1900" b="1" kern="1200" dirty="0"/>
            <a:t>folders, </a:t>
          </a:r>
          <a:r>
            <a:rPr lang="en-US" sz="1900" kern="1200" dirty="0"/>
            <a:t>also called </a:t>
          </a:r>
          <a:r>
            <a:rPr lang="en-US" sz="1900" b="1" kern="1200" dirty="0"/>
            <a:t>directories.</a:t>
          </a:r>
          <a:endParaRPr lang="en-US" sz="1900" kern="1200" dirty="0"/>
        </a:p>
      </dsp:txBody>
      <dsp:txXfrm>
        <a:off x="800625" y="869731"/>
        <a:ext cx="10612003" cy="693181"/>
      </dsp:txXfrm>
    </dsp:sp>
    <dsp:sp modelId="{CB78FA46-1E50-40CF-B87A-65158B4BFB6D}">
      <dsp:nvSpPr>
        <dsp:cNvPr id="0" name=""/>
        <dsp:cNvSpPr/>
      </dsp:nvSpPr>
      <dsp:spPr>
        <a:xfrm>
          <a:off x="0" y="1736209"/>
          <a:ext cx="11412629" cy="693181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C27C42-9BAE-4013-960E-9A3670482AD2}">
      <dsp:nvSpPr>
        <dsp:cNvPr id="0" name=""/>
        <dsp:cNvSpPr/>
      </dsp:nvSpPr>
      <dsp:spPr>
        <a:xfrm>
          <a:off x="209687" y="1892174"/>
          <a:ext cx="381250" cy="3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86716-D1CD-4057-870E-38921A8E7521}">
      <dsp:nvSpPr>
        <dsp:cNvPr id="0" name=""/>
        <dsp:cNvSpPr/>
      </dsp:nvSpPr>
      <dsp:spPr>
        <a:xfrm>
          <a:off x="800625" y="1736209"/>
          <a:ext cx="10612003" cy="693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362" tIns="73362" rIns="73362" bIns="733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Each folder may </a:t>
          </a:r>
          <a:r>
            <a:rPr lang="en-US" sz="1900" b="1" kern="1200" dirty="0"/>
            <a:t>contain files and/or subfolders</a:t>
          </a:r>
          <a:r>
            <a:rPr lang="en-US" sz="1900" kern="1200" dirty="0"/>
            <a:t>. </a:t>
          </a:r>
        </a:p>
      </dsp:txBody>
      <dsp:txXfrm>
        <a:off x="800625" y="1736209"/>
        <a:ext cx="10612003" cy="693181"/>
      </dsp:txXfrm>
    </dsp:sp>
    <dsp:sp modelId="{30A59D26-7065-4C18-840A-E1A1F78D47C0}">
      <dsp:nvSpPr>
        <dsp:cNvPr id="0" name=""/>
        <dsp:cNvSpPr/>
      </dsp:nvSpPr>
      <dsp:spPr>
        <a:xfrm>
          <a:off x="0" y="2602686"/>
          <a:ext cx="11412629" cy="693181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C0EBB-C319-4AFC-9A98-05318419A0C9}">
      <dsp:nvSpPr>
        <dsp:cNvPr id="0" name=""/>
        <dsp:cNvSpPr/>
      </dsp:nvSpPr>
      <dsp:spPr>
        <a:xfrm>
          <a:off x="209687" y="2758652"/>
          <a:ext cx="381250" cy="3812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88B1E-6C6E-42C4-971A-250756D95157}">
      <dsp:nvSpPr>
        <dsp:cNvPr id="0" name=""/>
        <dsp:cNvSpPr/>
      </dsp:nvSpPr>
      <dsp:spPr>
        <a:xfrm>
          <a:off x="800625" y="2602686"/>
          <a:ext cx="10612003" cy="693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362" tIns="73362" rIns="73362" bIns="733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Thus, a </a:t>
          </a:r>
          <a:r>
            <a:rPr lang="en-US" sz="1900" b="1" kern="1200" dirty="0"/>
            <a:t>volume</a:t>
          </a:r>
          <a:r>
            <a:rPr lang="en-US" sz="1900" kern="1200" dirty="0"/>
            <a:t>, or drive, consists of a </a:t>
          </a:r>
          <a:r>
            <a:rPr lang="en-US" sz="1900" b="1" kern="1200" dirty="0"/>
            <a:t>collection of nested folders that form </a:t>
          </a:r>
          <a:r>
            <a:rPr lang="en-US" sz="1900" kern="1200" dirty="0"/>
            <a:t>a </a:t>
          </a:r>
          <a:r>
            <a:rPr lang="en-US" sz="1900" b="1" kern="1200" dirty="0"/>
            <a:t>tree</a:t>
          </a:r>
          <a:r>
            <a:rPr lang="en-US" sz="1900" kern="1200" dirty="0"/>
            <a:t>. </a:t>
          </a:r>
        </a:p>
      </dsp:txBody>
      <dsp:txXfrm>
        <a:off x="800625" y="2602686"/>
        <a:ext cx="10612003" cy="693181"/>
      </dsp:txXfrm>
    </dsp:sp>
    <dsp:sp modelId="{D09C2D0F-AD0E-47E7-9AFB-75CF6E0E8043}">
      <dsp:nvSpPr>
        <dsp:cNvPr id="0" name=""/>
        <dsp:cNvSpPr/>
      </dsp:nvSpPr>
      <dsp:spPr>
        <a:xfrm>
          <a:off x="0" y="3469163"/>
          <a:ext cx="11412629" cy="693181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43C7-56DB-444A-B114-FA2A9EB739CA}">
      <dsp:nvSpPr>
        <dsp:cNvPr id="0" name=""/>
        <dsp:cNvSpPr/>
      </dsp:nvSpPr>
      <dsp:spPr>
        <a:xfrm>
          <a:off x="209687" y="3625129"/>
          <a:ext cx="381250" cy="3812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00B5D-C1A5-4691-B72A-ADB1099C8A5A}">
      <dsp:nvSpPr>
        <dsp:cNvPr id="0" name=""/>
        <dsp:cNvSpPr/>
      </dsp:nvSpPr>
      <dsp:spPr>
        <a:xfrm>
          <a:off x="800625" y="3469163"/>
          <a:ext cx="10612003" cy="693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362" tIns="73362" rIns="73362" bIns="733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</a:t>
          </a:r>
          <a:r>
            <a:rPr lang="en-US" sz="1900" b="1" kern="1200" dirty="0"/>
            <a:t>topmost</a:t>
          </a:r>
          <a:r>
            <a:rPr lang="en-US" sz="1900" kern="1200" dirty="0"/>
            <a:t> folder is the </a:t>
          </a:r>
          <a:r>
            <a:rPr lang="en-US" sz="1900" b="1" kern="1200" dirty="0"/>
            <a:t>root </a:t>
          </a:r>
          <a:r>
            <a:rPr lang="en-US" sz="1900" kern="1200" dirty="0"/>
            <a:t>of this tree and is also called the root folder.</a:t>
          </a:r>
        </a:p>
      </dsp:txBody>
      <dsp:txXfrm>
        <a:off x="800625" y="3469163"/>
        <a:ext cx="10612003" cy="6931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91187-3B6F-4D63-83EE-105F3D48DC61}">
      <dsp:nvSpPr>
        <dsp:cNvPr id="0" name=""/>
        <dsp:cNvSpPr/>
      </dsp:nvSpPr>
      <dsp:spPr>
        <a:xfrm>
          <a:off x="0" y="1379"/>
          <a:ext cx="9604375" cy="699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3E38E-7B0C-499F-8D93-DE7939B8ECEE}">
      <dsp:nvSpPr>
        <dsp:cNvPr id="0" name=""/>
        <dsp:cNvSpPr/>
      </dsp:nvSpPr>
      <dsp:spPr>
        <a:xfrm>
          <a:off x="211542" y="158725"/>
          <a:ext cx="384621" cy="3846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E421F-809A-441F-8B06-73B5F07E8529}">
      <dsp:nvSpPr>
        <dsp:cNvPr id="0" name=""/>
        <dsp:cNvSpPr/>
      </dsp:nvSpPr>
      <dsp:spPr>
        <a:xfrm>
          <a:off x="807705" y="1379"/>
          <a:ext cx="8796669" cy="699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11" tIns="74011" rIns="74011" bIns="7401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</a:t>
          </a:r>
          <a:r>
            <a:rPr lang="en-US" sz="2000" b="1" kern="1200" dirty="0"/>
            <a:t>RAM</a:t>
          </a:r>
          <a:r>
            <a:rPr lang="en-US" sz="2000" kern="1200" dirty="0"/>
            <a:t> memory of a </a:t>
          </a:r>
          <a:r>
            <a:rPr lang="en-US" sz="2000" b="1" kern="1200" dirty="0"/>
            <a:t>computer</a:t>
          </a:r>
          <a:r>
            <a:rPr lang="en-US" sz="2000" kern="1200" dirty="0"/>
            <a:t> is its </a:t>
          </a:r>
          <a:r>
            <a:rPr lang="en-US" sz="2000" b="1" kern="1200" dirty="0"/>
            <a:t>address space.</a:t>
          </a:r>
          <a:endParaRPr lang="en-US" sz="2000" kern="1200" dirty="0"/>
        </a:p>
      </dsp:txBody>
      <dsp:txXfrm>
        <a:off x="807705" y="1379"/>
        <a:ext cx="8796669" cy="699312"/>
      </dsp:txXfrm>
    </dsp:sp>
    <dsp:sp modelId="{BC9BA1EB-1956-4B82-9F3C-9B7BBE244FBD}">
      <dsp:nvSpPr>
        <dsp:cNvPr id="0" name=""/>
        <dsp:cNvSpPr/>
      </dsp:nvSpPr>
      <dsp:spPr>
        <a:xfrm>
          <a:off x="0" y="875520"/>
          <a:ext cx="9604375" cy="699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E800F-BC83-40A3-8523-8599B17E2387}">
      <dsp:nvSpPr>
        <dsp:cNvPr id="0" name=""/>
        <dsp:cNvSpPr/>
      </dsp:nvSpPr>
      <dsp:spPr>
        <a:xfrm>
          <a:off x="211542" y="1032865"/>
          <a:ext cx="384621" cy="3846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A52CA-62AF-4B02-BA43-281EF04647BC}">
      <dsp:nvSpPr>
        <dsp:cNvPr id="0" name=""/>
        <dsp:cNvSpPr/>
      </dsp:nvSpPr>
      <dsp:spPr>
        <a:xfrm>
          <a:off x="807705" y="875520"/>
          <a:ext cx="8796669" cy="699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11" tIns="74011" rIns="74011" bIns="7401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 contains both the </a:t>
          </a:r>
          <a:r>
            <a:rPr lang="en-US" sz="2000" b="1" kern="1200" dirty="0"/>
            <a:t>code</a:t>
          </a:r>
          <a:r>
            <a:rPr lang="en-US" sz="2000" kern="1200" dirty="0"/>
            <a:t> for the </a:t>
          </a:r>
          <a:r>
            <a:rPr lang="en-US" sz="2000" b="1" kern="1200" dirty="0"/>
            <a:t>running</a:t>
          </a:r>
          <a:r>
            <a:rPr lang="en-US" sz="2000" kern="1200" dirty="0"/>
            <a:t> </a:t>
          </a:r>
          <a:r>
            <a:rPr lang="en-US" sz="2000" b="1" kern="1200" dirty="0"/>
            <a:t>program</a:t>
          </a:r>
          <a:r>
            <a:rPr lang="en-US" sz="2000" kern="1200" dirty="0"/>
            <a:t>, its </a:t>
          </a:r>
          <a:r>
            <a:rPr lang="en-US" sz="2000" b="1" kern="1200" dirty="0"/>
            <a:t>input</a:t>
          </a:r>
          <a:r>
            <a:rPr lang="en-US" sz="2000" kern="1200" dirty="0"/>
            <a:t> </a:t>
          </a:r>
          <a:r>
            <a:rPr lang="en-US" sz="2000" b="1" kern="1200" dirty="0"/>
            <a:t>data</a:t>
          </a:r>
          <a:r>
            <a:rPr lang="en-US" sz="2000" kern="1200" dirty="0"/>
            <a:t>, and its </a:t>
          </a:r>
          <a:r>
            <a:rPr lang="en-US" sz="2000" b="1" kern="1200" dirty="0"/>
            <a:t>working</a:t>
          </a:r>
          <a:r>
            <a:rPr lang="en-US" sz="2000" kern="1200" dirty="0"/>
            <a:t> </a:t>
          </a:r>
          <a:r>
            <a:rPr lang="en-US" sz="2000" b="1" kern="1200" dirty="0"/>
            <a:t>memory</a:t>
          </a:r>
          <a:r>
            <a:rPr lang="en-US" sz="2000" kern="1200" dirty="0"/>
            <a:t>. </a:t>
          </a:r>
        </a:p>
      </dsp:txBody>
      <dsp:txXfrm>
        <a:off x="807705" y="875520"/>
        <a:ext cx="8796669" cy="699312"/>
      </dsp:txXfrm>
    </dsp:sp>
    <dsp:sp modelId="{F1C3F53E-85F6-4EA3-90FD-9E4FDFBCF563}">
      <dsp:nvSpPr>
        <dsp:cNvPr id="0" name=""/>
        <dsp:cNvSpPr/>
      </dsp:nvSpPr>
      <dsp:spPr>
        <a:xfrm>
          <a:off x="0" y="1749661"/>
          <a:ext cx="9604375" cy="699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5C915-201F-4F85-AA9E-45C466E1DA32}">
      <dsp:nvSpPr>
        <dsp:cNvPr id="0" name=""/>
        <dsp:cNvSpPr/>
      </dsp:nvSpPr>
      <dsp:spPr>
        <a:xfrm>
          <a:off x="211542" y="1907006"/>
          <a:ext cx="384621" cy="3846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0108C-EAB4-4B12-89B3-1578ACEA2C1F}">
      <dsp:nvSpPr>
        <dsp:cNvPr id="0" name=""/>
        <dsp:cNvSpPr/>
      </dsp:nvSpPr>
      <dsp:spPr>
        <a:xfrm>
          <a:off x="807705" y="1749661"/>
          <a:ext cx="8796669" cy="699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11" tIns="74011" rIns="74011" bIns="7401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For any running process, it is organized into different </a:t>
          </a:r>
          <a:r>
            <a:rPr lang="en-US" sz="2000" b="1" kern="1200" dirty="0"/>
            <a:t>segments</a:t>
          </a:r>
          <a:r>
            <a:rPr lang="en-US" sz="2000" kern="1200" dirty="0"/>
            <a:t>, which keep the different parts of the </a:t>
          </a:r>
          <a:r>
            <a:rPr lang="en-US" sz="2000" b="1" kern="1200" dirty="0"/>
            <a:t>address space separate</a:t>
          </a:r>
          <a:r>
            <a:rPr lang="en-US" sz="2000" kern="1200" dirty="0"/>
            <a:t>.</a:t>
          </a:r>
        </a:p>
      </dsp:txBody>
      <dsp:txXfrm>
        <a:off x="807705" y="1749661"/>
        <a:ext cx="8796669" cy="699312"/>
      </dsp:txXfrm>
    </dsp:sp>
    <dsp:sp modelId="{68FEED74-D970-4841-B755-6AF0F49C8E7C}">
      <dsp:nvSpPr>
        <dsp:cNvPr id="0" name=""/>
        <dsp:cNvSpPr/>
      </dsp:nvSpPr>
      <dsp:spPr>
        <a:xfrm>
          <a:off x="0" y="2623801"/>
          <a:ext cx="9604375" cy="699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768D2-0D9F-4282-B273-6686193C6FE5}">
      <dsp:nvSpPr>
        <dsp:cNvPr id="0" name=""/>
        <dsp:cNvSpPr/>
      </dsp:nvSpPr>
      <dsp:spPr>
        <a:xfrm>
          <a:off x="211542" y="2781147"/>
          <a:ext cx="384621" cy="3846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2783F-7318-48B7-B73E-43BBE8057991}">
      <dsp:nvSpPr>
        <dsp:cNvPr id="0" name=""/>
        <dsp:cNvSpPr/>
      </dsp:nvSpPr>
      <dsp:spPr>
        <a:xfrm>
          <a:off x="807705" y="2623801"/>
          <a:ext cx="8796669" cy="699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011" tIns="74011" rIns="74011" bIns="7401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Security</a:t>
          </a:r>
          <a:r>
            <a:rPr lang="en-US" sz="2000" kern="1200" dirty="0"/>
            <a:t> concerns require that we </a:t>
          </a:r>
          <a:r>
            <a:rPr lang="en-US" sz="2000" b="1" kern="1200" dirty="0"/>
            <a:t>never mix up these different segments</a:t>
          </a:r>
          <a:r>
            <a:rPr lang="en-US" sz="2000" kern="1200" dirty="0"/>
            <a:t>.</a:t>
          </a:r>
        </a:p>
      </dsp:txBody>
      <dsp:txXfrm>
        <a:off x="807705" y="2623801"/>
        <a:ext cx="8796669" cy="6993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EB4BE-2D07-407B-B11F-2F1A1BFCD118}">
      <dsp:nvSpPr>
        <dsp:cNvPr id="0" name=""/>
        <dsp:cNvSpPr/>
      </dsp:nvSpPr>
      <dsp:spPr>
        <a:xfrm>
          <a:off x="0" y="3890"/>
          <a:ext cx="11618844" cy="8286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CF2F8-09CE-43A4-998D-3A1F63243E1A}">
      <dsp:nvSpPr>
        <dsp:cNvPr id="0" name=""/>
        <dsp:cNvSpPr/>
      </dsp:nvSpPr>
      <dsp:spPr>
        <a:xfrm>
          <a:off x="250656" y="190329"/>
          <a:ext cx="455739" cy="4557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23BEE-A2F4-4F36-AC64-9189D8F8236F}">
      <dsp:nvSpPr>
        <dsp:cNvPr id="0" name=""/>
        <dsp:cNvSpPr/>
      </dsp:nvSpPr>
      <dsp:spPr>
        <a:xfrm>
          <a:off x="957053" y="3890"/>
          <a:ext cx="10661790" cy="828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5" tIns="87695" rIns="87695" bIns="8769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Text. </a:t>
          </a:r>
          <a:r>
            <a:rPr lang="en-US" sz="1900" kern="1200"/>
            <a:t>This segment contains the actual (binary) machine code of the program.</a:t>
          </a:r>
        </a:p>
      </dsp:txBody>
      <dsp:txXfrm>
        <a:off x="957053" y="3890"/>
        <a:ext cx="10661790" cy="828617"/>
      </dsp:txXfrm>
    </dsp:sp>
    <dsp:sp modelId="{395C929A-2BB0-49CF-9A7E-9EA8937E67A2}">
      <dsp:nvSpPr>
        <dsp:cNvPr id="0" name=""/>
        <dsp:cNvSpPr/>
      </dsp:nvSpPr>
      <dsp:spPr>
        <a:xfrm>
          <a:off x="0" y="1039662"/>
          <a:ext cx="11618844" cy="8286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D30D56-B140-4812-A8B9-FC95EB8DA9D8}">
      <dsp:nvSpPr>
        <dsp:cNvPr id="0" name=""/>
        <dsp:cNvSpPr/>
      </dsp:nvSpPr>
      <dsp:spPr>
        <a:xfrm>
          <a:off x="250656" y="1226101"/>
          <a:ext cx="455739" cy="4557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242B3-ADB6-4644-9054-7F04209237A3}">
      <dsp:nvSpPr>
        <dsp:cNvPr id="0" name=""/>
        <dsp:cNvSpPr/>
      </dsp:nvSpPr>
      <dsp:spPr>
        <a:xfrm>
          <a:off x="957053" y="1039662"/>
          <a:ext cx="10661790" cy="828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5" tIns="87695" rIns="87695" bIns="8769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Data. </a:t>
          </a:r>
          <a:r>
            <a:rPr lang="en-US" sz="1900" kern="1200"/>
            <a:t>This segment contains static program variables that have been initialized in the program code.</a:t>
          </a:r>
        </a:p>
      </dsp:txBody>
      <dsp:txXfrm>
        <a:off x="957053" y="1039662"/>
        <a:ext cx="10661790" cy="828617"/>
      </dsp:txXfrm>
    </dsp:sp>
    <dsp:sp modelId="{01D78F66-323F-4BBA-AFCE-F091DBCDAC8E}">
      <dsp:nvSpPr>
        <dsp:cNvPr id="0" name=""/>
        <dsp:cNvSpPr/>
      </dsp:nvSpPr>
      <dsp:spPr>
        <a:xfrm>
          <a:off x="0" y="2075435"/>
          <a:ext cx="11618844" cy="8286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98665-3FC3-4231-9146-4E446AB1AAC5}">
      <dsp:nvSpPr>
        <dsp:cNvPr id="0" name=""/>
        <dsp:cNvSpPr/>
      </dsp:nvSpPr>
      <dsp:spPr>
        <a:xfrm>
          <a:off x="250656" y="2261874"/>
          <a:ext cx="455739" cy="4557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F1DC74-F74D-4817-85B2-51BDDC359256}">
      <dsp:nvSpPr>
        <dsp:cNvPr id="0" name=""/>
        <dsp:cNvSpPr/>
      </dsp:nvSpPr>
      <dsp:spPr>
        <a:xfrm>
          <a:off x="957053" y="2075435"/>
          <a:ext cx="10661790" cy="828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5" tIns="87695" rIns="87695" bIns="8769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BSS. </a:t>
          </a:r>
          <a:r>
            <a:rPr lang="en-US" sz="1900" kern="1200"/>
            <a:t>This segment, which is named for an antiquated acronym for block started by symbol, contains static variables that are uninitialized.</a:t>
          </a:r>
        </a:p>
      </dsp:txBody>
      <dsp:txXfrm>
        <a:off x="957053" y="2075435"/>
        <a:ext cx="10661790" cy="828617"/>
      </dsp:txXfrm>
    </dsp:sp>
    <dsp:sp modelId="{B03E95B1-FC62-457D-A948-A386F41D6A0F}">
      <dsp:nvSpPr>
        <dsp:cNvPr id="0" name=""/>
        <dsp:cNvSpPr/>
      </dsp:nvSpPr>
      <dsp:spPr>
        <a:xfrm>
          <a:off x="0" y="3111207"/>
          <a:ext cx="11618844" cy="8286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C9DB15-C62E-4777-AF81-DC8E0891F1D6}">
      <dsp:nvSpPr>
        <dsp:cNvPr id="0" name=""/>
        <dsp:cNvSpPr/>
      </dsp:nvSpPr>
      <dsp:spPr>
        <a:xfrm>
          <a:off x="250656" y="3297646"/>
          <a:ext cx="455739" cy="4557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68B88-2E18-470F-8AC8-06FB8A034A08}">
      <dsp:nvSpPr>
        <dsp:cNvPr id="0" name=""/>
        <dsp:cNvSpPr/>
      </dsp:nvSpPr>
      <dsp:spPr>
        <a:xfrm>
          <a:off x="957053" y="3111207"/>
          <a:ext cx="10661790" cy="828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5" tIns="87695" rIns="87695" bIns="8769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Heap. </a:t>
          </a:r>
          <a:r>
            <a:rPr lang="en-US" sz="1900" kern="1200"/>
            <a:t>This segment, which is also known as </a:t>
          </a:r>
          <a:r>
            <a:rPr lang="en-US" sz="1900" u="sng" kern="1200"/>
            <a:t>the dynamic segment</a:t>
          </a:r>
          <a:r>
            <a:rPr lang="en-US" sz="1900" kern="1200"/>
            <a:t>, stores data generated during the execution of a process.</a:t>
          </a:r>
        </a:p>
      </dsp:txBody>
      <dsp:txXfrm>
        <a:off x="957053" y="3111207"/>
        <a:ext cx="10661790" cy="828617"/>
      </dsp:txXfrm>
    </dsp:sp>
    <dsp:sp modelId="{82D03EFA-18A8-4D8B-AF1B-95E4BB39143A}">
      <dsp:nvSpPr>
        <dsp:cNvPr id="0" name=""/>
        <dsp:cNvSpPr/>
      </dsp:nvSpPr>
      <dsp:spPr>
        <a:xfrm>
          <a:off x="0" y="4146979"/>
          <a:ext cx="11618844" cy="8286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BE8C8-3781-47E5-85E8-3E60D6C2E5A4}">
      <dsp:nvSpPr>
        <dsp:cNvPr id="0" name=""/>
        <dsp:cNvSpPr/>
      </dsp:nvSpPr>
      <dsp:spPr>
        <a:xfrm>
          <a:off x="250656" y="4333418"/>
          <a:ext cx="455739" cy="4557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1D8D8-8506-43D4-926F-CE2227F7BE39}">
      <dsp:nvSpPr>
        <dsp:cNvPr id="0" name=""/>
        <dsp:cNvSpPr/>
      </dsp:nvSpPr>
      <dsp:spPr>
        <a:xfrm>
          <a:off x="957053" y="4146979"/>
          <a:ext cx="10661790" cy="828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5" tIns="87695" rIns="87695" bIns="8769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Stack. </a:t>
          </a:r>
          <a:r>
            <a:rPr lang="en-US" sz="1900" kern="1200"/>
            <a:t>This segment houses a stack data structure that </a:t>
          </a:r>
          <a:r>
            <a:rPr lang="en-US" sz="1900" u="sng" kern="1200"/>
            <a:t>grows downwards and is used for keeping track of the call structure of subroutines </a:t>
          </a:r>
          <a:r>
            <a:rPr lang="en-US" sz="1900" kern="1200"/>
            <a:t>(e.g., methods in Java and functions in C) and their arguments.</a:t>
          </a:r>
        </a:p>
      </dsp:txBody>
      <dsp:txXfrm>
        <a:off x="957053" y="4146979"/>
        <a:ext cx="10661790" cy="8286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6ECFD-E45F-48BD-B071-A9BE6CA38F72}">
      <dsp:nvSpPr>
        <dsp:cNvPr id="0" name=""/>
        <dsp:cNvSpPr/>
      </dsp:nvSpPr>
      <dsp:spPr>
        <a:xfrm>
          <a:off x="0" y="93354"/>
          <a:ext cx="8133814" cy="1850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Each of the ﬁve memory segments has its own set of access permissions (readable, writable, executable), and these permissions are enforced by the operating system.</a:t>
          </a:r>
        </a:p>
      </dsp:txBody>
      <dsp:txXfrm>
        <a:off x="90357" y="183711"/>
        <a:ext cx="7953100" cy="1670262"/>
      </dsp:txXfrm>
    </dsp:sp>
    <dsp:sp modelId="{4DDBBEFB-3B74-4AB4-A694-5A44568FB8DD}">
      <dsp:nvSpPr>
        <dsp:cNvPr id="0" name=""/>
        <dsp:cNvSpPr/>
      </dsp:nvSpPr>
      <dsp:spPr>
        <a:xfrm>
          <a:off x="0" y="2191125"/>
          <a:ext cx="8133814" cy="18509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text region is usually </a:t>
          </a:r>
          <a:r>
            <a:rPr lang="en-US" sz="2100" b="1" kern="1200" dirty="0"/>
            <a:t>read</a:t>
          </a:r>
          <a:r>
            <a:rPr lang="en-US" sz="2100" kern="1200" dirty="0"/>
            <a:t> only,</a:t>
          </a:r>
        </a:p>
      </dsp:txBody>
      <dsp:txXfrm>
        <a:off x="90357" y="2281482"/>
        <a:ext cx="7953100" cy="1670262"/>
      </dsp:txXfrm>
    </dsp:sp>
    <dsp:sp modelId="{67B5ABCC-4627-4D09-B777-9CEE44BA4316}">
      <dsp:nvSpPr>
        <dsp:cNvPr id="0" name=""/>
        <dsp:cNvSpPr/>
      </dsp:nvSpPr>
      <dsp:spPr>
        <a:xfrm>
          <a:off x="0" y="3867307"/>
          <a:ext cx="8133814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24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/>
        </a:p>
      </dsp:txBody>
      <dsp:txXfrm>
        <a:off x="0" y="3867307"/>
        <a:ext cx="8133814" cy="414000"/>
      </dsp:txXfrm>
    </dsp:sp>
    <dsp:sp modelId="{551DB7FF-AD9C-43C3-9215-A5DC57708024}">
      <dsp:nvSpPr>
        <dsp:cNvPr id="0" name=""/>
        <dsp:cNvSpPr/>
      </dsp:nvSpPr>
      <dsp:spPr>
        <a:xfrm>
          <a:off x="1474416" y="3415206"/>
          <a:ext cx="6659397" cy="156420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It is generally </a:t>
          </a:r>
          <a:r>
            <a:rPr lang="en-US" sz="2100" b="1" kern="1200" dirty="0"/>
            <a:t>not</a:t>
          </a:r>
          <a:r>
            <a:rPr lang="en-US" sz="2100" kern="1200" dirty="0"/>
            <a:t> </a:t>
          </a:r>
          <a:r>
            <a:rPr lang="en-US" sz="2100" b="1" kern="1200" dirty="0"/>
            <a:t>desirable</a:t>
          </a:r>
          <a:r>
            <a:rPr lang="en-US" sz="2100" kern="1200" dirty="0"/>
            <a:t> to allow the </a:t>
          </a:r>
          <a:r>
            <a:rPr lang="en-US" sz="2100" b="1" kern="1200" dirty="0"/>
            <a:t>alteration</a:t>
          </a:r>
          <a:r>
            <a:rPr lang="en-US" sz="2100" kern="1200" dirty="0"/>
            <a:t> of a program’s code during its </a:t>
          </a:r>
          <a:r>
            <a:rPr lang="en-US" sz="2100" b="1" kern="1200" dirty="0"/>
            <a:t>execution</a:t>
          </a:r>
          <a:r>
            <a:rPr lang="en-US" sz="2100" kern="1200" dirty="0"/>
            <a:t>.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All other regions are </a:t>
          </a:r>
          <a:r>
            <a:rPr lang="en-US" sz="2100" b="1" kern="1200" dirty="0"/>
            <a:t>writable</a:t>
          </a:r>
          <a:r>
            <a:rPr lang="en-US" sz="2100" kern="1200" dirty="0"/>
            <a:t>, because their contents may be </a:t>
          </a:r>
          <a:r>
            <a:rPr lang="en-US" sz="2100" b="1" kern="1200" dirty="0"/>
            <a:t>altered</a:t>
          </a:r>
          <a:r>
            <a:rPr lang="en-US" sz="2100" kern="1200" dirty="0"/>
            <a:t> during a program’s execution. ,</a:t>
          </a:r>
        </a:p>
      </dsp:txBody>
      <dsp:txXfrm>
        <a:off x="1550774" y="3491564"/>
        <a:ext cx="6506681" cy="14114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44774-91A3-4EB3-90D7-A17B7F937574}">
      <dsp:nvSpPr>
        <dsp:cNvPr id="0" name=""/>
        <dsp:cNvSpPr/>
      </dsp:nvSpPr>
      <dsp:spPr>
        <a:xfrm>
          <a:off x="0" y="413645"/>
          <a:ext cx="12085982" cy="219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5D09A-4998-4080-8C11-843F0367015E}">
      <dsp:nvSpPr>
        <dsp:cNvPr id="0" name=""/>
        <dsp:cNvSpPr/>
      </dsp:nvSpPr>
      <dsp:spPr>
        <a:xfrm>
          <a:off x="439095" y="1112859"/>
          <a:ext cx="798355" cy="798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DF51F-1E75-45DB-AF2B-13F7C890AD73}">
      <dsp:nvSpPr>
        <dsp:cNvPr id="0" name=""/>
        <dsp:cNvSpPr/>
      </dsp:nvSpPr>
      <dsp:spPr>
        <a:xfrm>
          <a:off x="1676547" y="786259"/>
          <a:ext cx="10409434" cy="1451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23" tIns="153623" rIns="153623" bIns="15362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 essential rule of operating systems security is that </a:t>
          </a:r>
          <a:r>
            <a:rPr lang="en-US" sz="2400" b="1" kern="1200" dirty="0"/>
            <a:t>processes</a:t>
          </a:r>
          <a:r>
            <a:rPr lang="en-US" sz="2400" kern="1200" dirty="0"/>
            <a:t> are not allowed to access the </a:t>
          </a:r>
          <a:r>
            <a:rPr lang="en-US" sz="2400" b="1" kern="1200" dirty="0"/>
            <a:t>address space of other processes</a:t>
          </a:r>
          <a:r>
            <a:rPr lang="en-US" sz="2400" kern="1200" dirty="0"/>
            <a:t>, unless they have </a:t>
          </a:r>
          <a:r>
            <a:rPr lang="en-US" sz="2400" b="1" kern="1200" dirty="0"/>
            <a:t>explicitly</a:t>
          </a:r>
          <a:r>
            <a:rPr lang="en-US" sz="2400" kern="1200" dirty="0"/>
            <a:t> requested to </a:t>
          </a:r>
          <a:r>
            <a:rPr lang="en-US" sz="2400" b="1" kern="1200" dirty="0"/>
            <a:t>share some of that address space </a:t>
          </a:r>
          <a:r>
            <a:rPr lang="en-US" sz="2400" kern="1200" dirty="0"/>
            <a:t>with each other. </a:t>
          </a:r>
        </a:p>
      </dsp:txBody>
      <dsp:txXfrm>
        <a:off x="1676547" y="786259"/>
        <a:ext cx="10409434" cy="1451556"/>
      </dsp:txXfrm>
    </dsp:sp>
    <dsp:sp modelId="{EF69C7F7-6F17-4F3A-BFC2-7F017D38F330}">
      <dsp:nvSpPr>
        <dsp:cNvPr id="0" name=""/>
        <dsp:cNvSpPr/>
      </dsp:nvSpPr>
      <dsp:spPr>
        <a:xfrm>
          <a:off x="0" y="2973319"/>
          <a:ext cx="12085982" cy="14515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2D370-1100-46E8-A313-8B0BA0787E2F}">
      <dsp:nvSpPr>
        <dsp:cNvPr id="0" name=""/>
        <dsp:cNvSpPr/>
      </dsp:nvSpPr>
      <dsp:spPr>
        <a:xfrm>
          <a:off x="439095" y="3299919"/>
          <a:ext cx="798355" cy="798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32FA7-6BAF-44A6-A5CC-43F9BDFA6454}">
      <dsp:nvSpPr>
        <dsp:cNvPr id="0" name=""/>
        <dsp:cNvSpPr/>
      </dsp:nvSpPr>
      <dsp:spPr>
        <a:xfrm>
          <a:off x="1676547" y="2973319"/>
          <a:ext cx="10409434" cy="1451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23" tIns="153623" rIns="153623" bIns="153623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Enforcing address space </a:t>
          </a:r>
          <a:r>
            <a:rPr lang="en-US" sz="2400" b="1" kern="1200" dirty="0"/>
            <a:t>boundaries</a:t>
          </a:r>
          <a:r>
            <a:rPr lang="en-US" sz="2400" kern="1200" dirty="0"/>
            <a:t> avoids many </a:t>
          </a:r>
          <a:r>
            <a:rPr lang="en-US" sz="2400" b="1" kern="1200" dirty="0"/>
            <a:t>serious security problems </a:t>
          </a:r>
          <a:r>
            <a:rPr lang="en-US" sz="2400" kern="1200" dirty="0"/>
            <a:t>by protecting </a:t>
          </a:r>
          <a:r>
            <a:rPr lang="en-US" sz="2400" b="1" kern="1200" dirty="0"/>
            <a:t>processes from changes by other processes. </a:t>
          </a:r>
          <a:endParaRPr lang="en-US" sz="2400" kern="1200" dirty="0"/>
        </a:p>
      </dsp:txBody>
      <dsp:txXfrm>
        <a:off x="1676547" y="2973319"/>
        <a:ext cx="10409434" cy="1451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253EA-33EB-4177-BB1D-750F23C8C39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A1E3C-44B6-4FE4-9B42-C67BD39C4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2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1E3C-44B6-4FE4-9B42-C67BD39C40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5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D2F0C2-473C-44A5-9B6D-91985D0DC69F}" type="slidenum">
              <a:rPr lang="en-US" smtClean="0">
                <a:latin typeface="Arial" pitchFamily="34" charset="0"/>
                <a:sym typeface="Arial" pitchFamily="34" charset="0"/>
              </a:rPr>
              <a:pPr/>
              <a:t>39</a:t>
            </a:fld>
            <a:endParaRPr lang="en-US">
              <a:latin typeface="Arial" pitchFamily="34" charset="0"/>
              <a:sym typeface="Arial" pitchFamily="34" charset="0"/>
            </a:endParaRPr>
          </a:p>
        </p:txBody>
      </p:sp>
      <p:sp>
        <p:nvSpPr>
          <p:cNvPr id="6349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D79AEC5-2634-4126-9DBA-89831FBD5908}" type="datetime1">
              <a:rPr lang="en-US" smtClean="0">
                <a:latin typeface="Arial" pitchFamily="34" charset="0"/>
                <a:sym typeface="Arial" pitchFamily="34" charset="0"/>
              </a:rPr>
              <a:pPr/>
              <a:t>5/23/2022</a:t>
            </a:fld>
            <a:endParaRPr lang="en-US">
              <a:latin typeface="Arial" pitchFamily="34" charset="0"/>
              <a:sym typeface="Arial" pitchFamily="34" charset="0"/>
            </a:endParaRPr>
          </a:p>
        </p:txBody>
      </p:sp>
      <p:sp>
        <p:nvSpPr>
          <p:cNvPr id="63494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  <a:sym typeface="Arial" pitchFamily="34" charset="0"/>
              </a:rPr>
              <a:t>Introduction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>
              <a:latin typeface="Arial" pitchFamily="34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D83EAE-B131-43D2-BE99-773FB66AEB7A}" type="slidenum">
              <a:rPr lang="en-US" smtClean="0">
                <a:latin typeface="Arial" pitchFamily="34" charset="0"/>
                <a:ea typeface="ヒラギノ角ゴ Pro W3"/>
                <a:cs typeface="ヒラギノ角ゴ Pro W3"/>
                <a:sym typeface="Arial" pitchFamily="34" charset="0"/>
              </a:rPr>
              <a:pPr/>
              <a:t>61</a:t>
            </a:fld>
            <a:endParaRPr lang="en-US">
              <a:latin typeface="Arial" pitchFamily="34" charset="0"/>
              <a:ea typeface="ヒラギノ角ゴ Pro W3"/>
              <a:cs typeface="ヒラギノ角ゴ Pro W3"/>
              <a:sym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3342C8-3D6E-4FDF-912B-B19E4BFA977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7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2E561-433E-4C97-9066-55503295A41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20381C-6E0B-496E-8981-1400F4CC8BFE}" type="slidenum">
              <a:rPr lang="it-IT"/>
              <a:pPr>
                <a:defRPr/>
              </a:pPr>
              <a:t>65</a:t>
            </a:fld>
            <a:endParaRPr lang="it-IT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9B410F-3E14-4112-A935-D98A49059533}" type="slidenum">
              <a:rPr lang="it-IT"/>
              <a:pPr>
                <a:defRPr/>
              </a:pPr>
              <a:t>66</a:t>
            </a:fld>
            <a:endParaRPr lang="it-IT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F34D25-D894-4C92-B2DB-016526C9A963}" type="slidenum">
              <a:rPr lang="en-GB"/>
              <a:pPr>
                <a:defRPr/>
              </a:pPr>
              <a:t>67</a:t>
            </a:fld>
            <a:endParaRPr lang="en-GB"/>
          </a:p>
        </p:txBody>
      </p:sp>
      <p:sp>
        <p:nvSpPr>
          <p:cNvPr id="66563" name="Text Box 1"/>
          <p:cNvSpPr txBox="1">
            <a:spLocks noChangeArrowheads="1"/>
          </p:cNvSpPr>
          <p:nvPr/>
        </p:nvSpPr>
        <p:spPr bwMode="auto">
          <a:xfrm>
            <a:off x="1157288" y="685800"/>
            <a:ext cx="4543425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950" tIns="44975" rIns="89950" bIns="44975" anchor="ctr"/>
          <a:lstStyle/>
          <a:p>
            <a:pPr>
              <a:lnSpc>
                <a:spcPct val="93000"/>
              </a:lnSpc>
            </a:pPr>
            <a:endParaRPr lang="it-IT"/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76875" cy="4108450"/>
          </a:xfrm>
          <a:noFill/>
          <a:ln/>
        </p:spPr>
        <p:txBody>
          <a:bodyPr wrap="none" anchor="ctr"/>
          <a:lstStyle/>
          <a:p>
            <a:endParaRPr lang="it-IT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3DDE2-B065-4928-A056-BE72D24AC85A}" type="slidenum">
              <a:rPr lang="en-GB"/>
              <a:pPr>
                <a:defRPr/>
              </a:pPr>
              <a:t>69</a:t>
            </a:fld>
            <a:endParaRPr lang="en-GB"/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1157288" y="685800"/>
            <a:ext cx="4543425" cy="3430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950" tIns="44975" rIns="89950" bIns="44975" anchor="ctr"/>
          <a:lstStyle/>
          <a:p>
            <a:pPr>
              <a:lnSpc>
                <a:spcPct val="93000"/>
              </a:lnSpc>
            </a:pPr>
            <a:endParaRPr lang="it-IT"/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76875" cy="4108450"/>
          </a:xfrm>
          <a:noFill/>
          <a:ln/>
        </p:spPr>
        <p:txBody>
          <a:bodyPr wrap="none" anchor="ctr"/>
          <a:lstStyle/>
          <a:p>
            <a:endParaRPr lang="it-IT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615950" y="877888"/>
            <a:ext cx="5626100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45E86B-3F43-4DB4-98CB-ADF5F3103A29}" type="slidenum">
              <a:rPr lang="en-GB"/>
              <a:pPr>
                <a:defRPr/>
              </a:pPr>
              <a:t>71</a:t>
            </a:fld>
            <a:endParaRPr lang="en-GB"/>
          </a:p>
        </p:txBody>
      </p:sp>
      <p:sp>
        <p:nvSpPr>
          <p:cNvPr id="77827" name="Text Box 1"/>
          <p:cNvSpPr txBox="1">
            <a:spLocks noChangeArrowheads="1"/>
          </p:cNvSpPr>
          <p:nvPr/>
        </p:nvSpPr>
        <p:spPr bwMode="auto">
          <a:xfrm>
            <a:off x="1157288" y="685800"/>
            <a:ext cx="4543425" cy="34305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9950" tIns="44975" rIns="89950" bIns="44975" anchor="ctr"/>
          <a:lstStyle/>
          <a:p>
            <a:pPr>
              <a:lnSpc>
                <a:spcPct val="93000"/>
              </a:lnSpc>
            </a:pPr>
            <a:endParaRPr lang="it-IT"/>
          </a:p>
        </p:txBody>
      </p:sp>
      <p:sp>
        <p:nvSpPr>
          <p:cNvPr id="77828" name="Text Box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4813" cy="171714"/>
          </a:xfrm>
          <a:noFill/>
          <a:ln/>
        </p:spPr>
        <p:txBody>
          <a:bodyPr lIns="0" tIns="0" rIns="0" bIns="0">
            <a:spAutoFit/>
          </a:bodyPr>
          <a:lstStyle/>
          <a:p>
            <a:pPr>
              <a:lnSpc>
                <a:spcPct val="93000"/>
              </a:lnSpc>
              <a:spcBef>
                <a:spcPts val="438"/>
              </a:spcBef>
              <a:tabLst>
                <a:tab pos="0" algn="l"/>
                <a:tab pos="449263" algn="l"/>
                <a:tab pos="898525" algn="l"/>
                <a:tab pos="1347788" algn="l"/>
                <a:tab pos="1798638" algn="l"/>
                <a:tab pos="2247900" algn="l"/>
                <a:tab pos="2697163" algn="l"/>
                <a:tab pos="3148013" algn="l"/>
                <a:tab pos="3597275" algn="l"/>
                <a:tab pos="4046538" algn="l"/>
                <a:tab pos="4497388" algn="l"/>
                <a:tab pos="4946650" algn="l"/>
                <a:tab pos="5395913" algn="l"/>
                <a:tab pos="5845175" algn="l"/>
                <a:tab pos="6296025" algn="l"/>
                <a:tab pos="6745288" algn="l"/>
                <a:tab pos="7194550" algn="l"/>
                <a:tab pos="7645400" algn="l"/>
                <a:tab pos="8094663" algn="l"/>
                <a:tab pos="8543925" algn="l"/>
                <a:tab pos="8994775" algn="l"/>
              </a:tabLst>
            </a:pPr>
            <a:endParaRPr lang="en-GB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EE1C76B-64CA-4FBB-B9C3-707F90289CE3}" type="slidenum">
              <a:rPr lang="en-GB" smtClean="0"/>
              <a:pPr/>
              <a:t>82</a:t>
            </a:fld>
            <a:endParaRPr lang="en-GB"/>
          </a:p>
        </p:txBody>
      </p:sp>
      <p:sp>
        <p:nvSpPr>
          <p:cNvPr id="3072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Header Placeholder 8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GB"/>
              <a:t>CS 166 - Malware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B50FB51-4BCE-4510-AABA-8755BEA179DD}" type="slidenum">
              <a:rPr lang="en-GB" smtClean="0"/>
              <a:pPr/>
              <a:t>83</a:t>
            </a:fld>
            <a:endParaRPr lang="en-GB"/>
          </a:p>
        </p:txBody>
      </p:sp>
      <p:sp>
        <p:nvSpPr>
          <p:cNvPr id="3174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Text Box 2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184666"/>
          </a:xfrm>
          <a:noFill/>
          <a:ln/>
        </p:spPr>
        <p:txBody>
          <a:bodyPr lIns="0" tIns="0" rIns="0" bIns="0">
            <a:spAutoFit/>
          </a:bodyPr>
          <a:lstStyle/>
          <a:p>
            <a:pPr eaLnBrk="1" hangingPunct="1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/>
          </a:p>
        </p:txBody>
      </p:sp>
      <p:sp>
        <p:nvSpPr>
          <p:cNvPr id="31750" name="Header Placeholder 8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GB"/>
              <a:t>CS 166 - Malware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B50FB51-4BCE-4510-AABA-8755BEA179DD}" type="slidenum">
              <a:rPr lang="en-GB" smtClean="0"/>
              <a:pPr/>
              <a:t>84</a:t>
            </a:fld>
            <a:endParaRPr lang="en-GB"/>
          </a:p>
        </p:txBody>
      </p:sp>
      <p:sp>
        <p:nvSpPr>
          <p:cNvPr id="3174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Text Box 2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6388"/>
          </a:xfrm>
          <a:noFill/>
          <a:ln/>
        </p:spPr>
        <p:txBody>
          <a:bodyPr lIns="0" tIns="0" rIns="0" bIns="0">
            <a:spAutoFit/>
          </a:bodyPr>
          <a:lstStyle/>
          <a:p>
            <a:pPr eaLnBrk="1" hangingPunct="1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1800" dirty="0">
              <a:latin typeface="Arial" charset="0"/>
              <a:ea typeface="msmincho" charset="0"/>
              <a:cs typeface="msmincho" charset="0"/>
            </a:endParaRPr>
          </a:p>
        </p:txBody>
      </p:sp>
      <p:sp>
        <p:nvSpPr>
          <p:cNvPr id="31750" name="Header Placeholder 8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GB"/>
              <a:t>CS 166 - Malware</a:t>
            </a:r>
          </a:p>
        </p:txBody>
      </p:sp>
    </p:spTree>
    <p:extLst>
      <p:ext uri="{BB962C8B-B14F-4D97-AF65-F5344CB8AC3E}">
        <p14:creationId xmlns:p14="http://schemas.microsoft.com/office/powerpoint/2010/main" val="553496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3342C8-3D6E-4FDF-912B-B19E4BFA9779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10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3342C8-3D6E-4FDF-912B-B19E4BFA9779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0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482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GB"/>
              <a:t>CS 166 - Malware</a:t>
            </a:r>
          </a:p>
        </p:txBody>
      </p:sp>
      <p:sp>
        <p:nvSpPr>
          <p:cNvPr id="34822" name="Slide Number Placeholder 5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D60C689-634C-4E2D-8810-1BDD7B0F9623}" type="slidenum">
              <a:rPr lang="en-GB" smtClean="0"/>
              <a:pPr/>
              <a:t>95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Segnaposto note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  <p:sp>
        <p:nvSpPr>
          <p:cNvPr id="39940" name="Segnaposto intestazione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GB"/>
              <a:t>Malicious Code</a:t>
            </a:r>
          </a:p>
        </p:txBody>
      </p:sp>
      <p:sp>
        <p:nvSpPr>
          <p:cNvPr id="39942" name="Segnaposto numero diapositiva 5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2E648A6-F018-4C69-A8EB-3BAEE27ADE91}" type="slidenum">
              <a:rPr lang="en-GB" smtClean="0"/>
              <a:pPr/>
              <a:t>97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/>
              <a:defRPr/>
            </a:pPr>
            <a:fld id="{97F121C8-8877-444A-BE7B-35557C13BF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Gothic" pitchFamily="49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itchFamily="18" charset="0"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Gothic" pitchFamily="49" charset="-128"/>
              <a:cs typeface="+mn-cs"/>
            </a:endParaRPr>
          </a:p>
        </p:txBody>
      </p:sp>
      <p:sp>
        <p:nvSpPr>
          <p:cNvPr id="5120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30588"/>
          </a:xfrm>
          <a:solidFill>
            <a:srgbClr val="FFFFFF"/>
          </a:solidFill>
          <a:ln/>
        </p:spPr>
      </p:sp>
      <p:sp>
        <p:nvSpPr>
          <p:cNvPr id="5120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6458" y="4344521"/>
            <a:ext cx="5485084" cy="4118110"/>
          </a:xfrm>
          <a:noFill/>
          <a:ln/>
        </p:spPr>
        <p:txBody>
          <a:bodyPr wrap="none" anchor="ctr"/>
          <a:lstStyle/>
          <a:p>
            <a:endParaRPr lang="it-IT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D2F0C2-473C-44A5-9B6D-91985D0DC69F}" type="slidenum">
              <a:rPr lang="en-US" smtClean="0">
                <a:latin typeface="Arial" pitchFamily="34" charset="0"/>
                <a:sym typeface="Arial" pitchFamily="34" charset="0"/>
              </a:rPr>
              <a:pPr/>
              <a:t>15</a:t>
            </a:fld>
            <a:endParaRPr lang="en-US">
              <a:latin typeface="Arial" pitchFamily="34" charset="0"/>
              <a:sym typeface="Arial" pitchFamily="34" charset="0"/>
            </a:endParaRPr>
          </a:p>
        </p:txBody>
      </p:sp>
      <p:sp>
        <p:nvSpPr>
          <p:cNvPr id="6349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D79AEC5-2634-4126-9DBA-89831FBD5908}" type="datetime1">
              <a:rPr lang="en-US" smtClean="0">
                <a:latin typeface="Arial" pitchFamily="34" charset="0"/>
                <a:sym typeface="Arial" pitchFamily="34" charset="0"/>
              </a:rPr>
              <a:pPr/>
              <a:t>5/24/2022</a:t>
            </a:fld>
            <a:endParaRPr lang="en-US">
              <a:latin typeface="Arial" pitchFamily="34" charset="0"/>
              <a:sym typeface="Arial" pitchFamily="34" charset="0"/>
            </a:endParaRPr>
          </a:p>
        </p:txBody>
      </p:sp>
      <p:sp>
        <p:nvSpPr>
          <p:cNvPr id="63494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  <a:sym typeface="Arial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66155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D2F0C2-473C-44A5-9B6D-91985D0DC69F}" type="slidenum">
              <a:rPr lang="en-US" smtClean="0">
                <a:latin typeface="Arial" pitchFamily="34" charset="0"/>
                <a:sym typeface="Arial" pitchFamily="34" charset="0"/>
              </a:rPr>
              <a:pPr/>
              <a:t>16</a:t>
            </a:fld>
            <a:endParaRPr lang="en-US">
              <a:latin typeface="Arial" pitchFamily="34" charset="0"/>
              <a:sym typeface="Arial" pitchFamily="34" charset="0"/>
            </a:endParaRPr>
          </a:p>
        </p:txBody>
      </p:sp>
      <p:sp>
        <p:nvSpPr>
          <p:cNvPr id="63493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BD79AEC5-2634-4126-9DBA-89831FBD5908}" type="datetime1">
              <a:rPr lang="en-US" smtClean="0">
                <a:latin typeface="Arial" pitchFamily="34" charset="0"/>
                <a:sym typeface="Arial" pitchFamily="34" charset="0"/>
              </a:rPr>
              <a:pPr/>
              <a:t>5/23/2022</a:t>
            </a:fld>
            <a:endParaRPr lang="en-US">
              <a:latin typeface="Arial" pitchFamily="34" charset="0"/>
              <a:sym typeface="Arial" pitchFamily="34" charset="0"/>
            </a:endParaRPr>
          </a:p>
        </p:txBody>
      </p:sp>
      <p:sp>
        <p:nvSpPr>
          <p:cNvPr id="63494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  <a:sym typeface="Arial" pitchFamily="34" charset="0"/>
              </a:rPr>
              <a:t>Introduction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1E3C-44B6-4FE4-9B42-C67BD39C40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A1E3C-44B6-4FE4-9B42-C67BD39C40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0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53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7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61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641" y="106572"/>
            <a:ext cx="1040832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05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86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50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27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77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3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0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53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49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89C1-3085-4941-92B6-B11696D2C663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67CC1A3-C907-480F-8AED-75E3E311DFF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2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tif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3200"/>
              <a:t>Digital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Public-key encryption provides a method for </a:t>
            </a:r>
            <a:r>
              <a:rPr lang="en-US" sz="2000" b="1" dirty="0"/>
              <a:t>doing digital signatures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To sign a message, M, Alice just </a:t>
            </a:r>
            <a:r>
              <a:rPr lang="en-US" sz="2000" b="1" dirty="0"/>
              <a:t>encrypts</a:t>
            </a:r>
            <a:r>
              <a:rPr lang="en-US" sz="2000" dirty="0"/>
              <a:t> it with her </a:t>
            </a:r>
            <a:r>
              <a:rPr lang="en-US" sz="2000" b="1" dirty="0"/>
              <a:t>private key</a:t>
            </a:r>
            <a:r>
              <a:rPr lang="en-US" sz="2000" dirty="0"/>
              <a:t>, SA, creating C = E</a:t>
            </a:r>
            <a:r>
              <a:rPr lang="en-US" sz="2000" baseline="-25000" dirty="0"/>
              <a:t>SA</a:t>
            </a:r>
            <a:r>
              <a:rPr lang="en-US" sz="2000" dirty="0"/>
              <a:t>(M).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Anyone can decrypt this message using </a:t>
            </a:r>
            <a:r>
              <a:rPr lang="en-US" sz="2000" b="1" dirty="0"/>
              <a:t>Alice’s public key</a:t>
            </a:r>
            <a:r>
              <a:rPr lang="en-US" sz="2000" dirty="0"/>
              <a:t>, as M’ = </a:t>
            </a:r>
            <a:r>
              <a:rPr lang="en-US" sz="2000" b="1" dirty="0"/>
              <a:t>D</a:t>
            </a:r>
            <a:r>
              <a:rPr lang="en-US" sz="2000" b="1" baseline="-25000" dirty="0"/>
              <a:t>PA</a:t>
            </a:r>
            <a:r>
              <a:rPr lang="en-US" sz="2000" b="1" dirty="0"/>
              <a:t>(C)</a:t>
            </a:r>
            <a:r>
              <a:rPr lang="en-US" sz="2000" dirty="0"/>
              <a:t>, and compare that to the message M. 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0AC74CC5-FB2E-4D95-BB5B-12EDBA6D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16" y="2015734"/>
            <a:ext cx="42862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it-IT" sz="27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How a password is stored?</a:t>
            </a: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7086600" y="2209800"/>
            <a:ext cx="3149600" cy="579438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Password file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2590800" y="1981200"/>
            <a:ext cx="3149600" cy="533400"/>
          </a:xfrm>
          <a:prstGeom prst="rect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lIns="90000" tIns="46800" rIns="90000" bIns="4680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User</a:t>
            </a: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7239000" y="2971800"/>
            <a:ext cx="2438400" cy="2819400"/>
          </a:xfrm>
          <a:prstGeom prst="rect">
            <a:avLst/>
          </a:prstGeom>
          <a:solidFill>
            <a:srgbClr val="4F81BD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Butch:ASDSA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  21QW3R50E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  ERWWER323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486" name="Freeform 5"/>
          <p:cNvSpPr>
            <a:spLocks/>
          </p:cNvSpPr>
          <p:nvPr/>
        </p:nvSpPr>
        <p:spPr bwMode="auto">
          <a:xfrm>
            <a:off x="5105400" y="3429001"/>
            <a:ext cx="2355850" cy="688975"/>
          </a:xfrm>
          <a:custGeom>
            <a:avLst/>
            <a:gdLst>
              <a:gd name="T0" fmla="*/ 0 w 1484"/>
              <a:gd name="T1" fmla="*/ 0 h 434"/>
              <a:gd name="T2" fmla="*/ 407988 w 1484"/>
              <a:gd name="T3" fmla="*/ 630238 h 434"/>
              <a:gd name="T4" fmla="*/ 1830388 w 1484"/>
              <a:gd name="T5" fmla="*/ 354012 h 434"/>
              <a:gd name="T6" fmla="*/ 2355850 w 1484"/>
              <a:gd name="T7" fmla="*/ 381000 h 434"/>
              <a:gd name="T8" fmla="*/ 0 60000 65536"/>
              <a:gd name="T9" fmla="*/ 0 60000 65536"/>
              <a:gd name="T10" fmla="*/ 0 60000 65536"/>
              <a:gd name="T11" fmla="*/ 0 60000 65536"/>
              <a:gd name="T12" fmla="*/ 0 w 1484"/>
              <a:gd name="T13" fmla="*/ 0 h 434"/>
              <a:gd name="T14" fmla="*/ 1484 w 1484"/>
              <a:gd name="T15" fmla="*/ 434 h 4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4" h="434">
                <a:moveTo>
                  <a:pt x="0" y="0"/>
                </a:moveTo>
                <a:cubicBezTo>
                  <a:pt x="43" y="66"/>
                  <a:pt x="65" y="360"/>
                  <a:pt x="257" y="397"/>
                </a:cubicBezTo>
                <a:cubicBezTo>
                  <a:pt x="449" y="434"/>
                  <a:pt x="949" y="249"/>
                  <a:pt x="1153" y="223"/>
                </a:cubicBezTo>
                <a:cubicBezTo>
                  <a:pt x="1357" y="197"/>
                  <a:pt x="1415" y="237"/>
                  <a:pt x="1484" y="240"/>
                </a:cubicBezTo>
              </a:path>
            </a:pathLst>
          </a:custGeom>
          <a:noFill/>
          <a:ln w="2844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4889500" y="4157645"/>
            <a:ext cx="1422482" cy="37151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hash function</a:t>
            </a:r>
          </a:p>
        </p:txBody>
      </p:sp>
      <p:sp>
        <p:nvSpPr>
          <p:cNvPr id="20489" name="AutoShape 8"/>
          <p:cNvSpPr>
            <a:spLocks noChangeArrowheads="1"/>
          </p:cNvSpPr>
          <p:nvPr/>
        </p:nvSpPr>
        <p:spPr bwMode="auto">
          <a:xfrm>
            <a:off x="4038600" y="2438400"/>
            <a:ext cx="2133600" cy="1219200"/>
          </a:xfrm>
          <a:prstGeom prst="cloudCallout">
            <a:avLst>
              <a:gd name="adj1" fmla="val -64838"/>
              <a:gd name="adj2" fmla="val 59931"/>
            </a:avLst>
          </a:prstGeom>
          <a:solidFill>
            <a:srgbClr val="C3D69B"/>
          </a:solidFill>
          <a:ln w="12600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Dog124</a:t>
            </a:r>
          </a:p>
        </p:txBody>
      </p:sp>
      <p:pic>
        <p:nvPicPr>
          <p:cNvPr id="10" name="Picture 9" descr="01-9b-2.w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1" y="3962400"/>
            <a:ext cx="1996885" cy="1828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685" y="804521"/>
            <a:ext cx="4371332" cy="1049235"/>
          </a:xfrm>
        </p:spPr>
        <p:txBody>
          <a:bodyPr>
            <a:normAutofit/>
          </a:bodyPr>
          <a:lstStyle/>
          <a:p>
            <a:r>
              <a:rPr lang="en-US" sz="2200" dirty="0"/>
              <a:t>4.3 Malware Attacks -- </a:t>
            </a:r>
            <a:r>
              <a:rPr lang="en-US" sz="2200" b="1" dirty="0"/>
              <a:t>Trojan Horses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2686" y="329310"/>
            <a:ext cx="3129159" cy="309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84045" y="798973"/>
            <a:ext cx="608264" cy="5035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1E25D450-CBAE-4C9E-B729-4C49A504476F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100</a:t>
            </a:fld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2015733"/>
            <a:ext cx="5423440" cy="45129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b="1" dirty="0"/>
              <a:t>Trojan horse (or Trojan) </a:t>
            </a:r>
            <a:r>
              <a:rPr lang="en-US" dirty="0"/>
              <a:t>is a malware program that appears to perform some </a:t>
            </a:r>
            <a:r>
              <a:rPr lang="en-US" b="1" dirty="0"/>
              <a:t>useful</a:t>
            </a:r>
            <a:r>
              <a:rPr lang="en-US" dirty="0"/>
              <a:t> </a:t>
            </a:r>
            <a:r>
              <a:rPr lang="en-US" b="1" dirty="0"/>
              <a:t>task</a:t>
            </a:r>
            <a:r>
              <a:rPr lang="en-US" dirty="0"/>
              <a:t>, but which also does something with </a:t>
            </a:r>
            <a:r>
              <a:rPr lang="en-US" b="1" dirty="0"/>
              <a:t>negative consequences (e.</a:t>
            </a:r>
            <a:r>
              <a:rPr lang="en-US" dirty="0"/>
              <a:t>g., launches a </a:t>
            </a:r>
            <a:r>
              <a:rPr lang="en-US" b="1" dirty="0"/>
              <a:t>keylogger</a:t>
            </a:r>
            <a:r>
              <a:rPr lang="en-US" dirty="0"/>
              <a:t>).</a:t>
            </a:r>
          </a:p>
          <a:p>
            <a:pPr>
              <a:lnSpc>
                <a:spcPct val="110000"/>
              </a:lnSpc>
            </a:pPr>
            <a:r>
              <a:rPr lang="en-US" dirty="0"/>
              <a:t>Trojan horses can be </a:t>
            </a:r>
            <a:r>
              <a:rPr lang="en-US" b="1" dirty="0"/>
              <a:t>installed</a:t>
            </a:r>
            <a:r>
              <a:rPr lang="en-US" dirty="0"/>
              <a:t> as part of the </a:t>
            </a:r>
            <a:r>
              <a:rPr lang="en-US" b="1" dirty="0"/>
              <a:t>payload</a:t>
            </a:r>
            <a:r>
              <a:rPr lang="en-US" dirty="0"/>
              <a:t> of other </a:t>
            </a:r>
            <a:r>
              <a:rPr lang="en-US" b="1" dirty="0"/>
              <a:t>malware</a:t>
            </a:r>
            <a:r>
              <a:rPr lang="en-US" dirty="0"/>
              <a:t> but are often </a:t>
            </a:r>
            <a:r>
              <a:rPr lang="en-US" b="1" dirty="0"/>
              <a:t>installed</a:t>
            </a:r>
            <a:r>
              <a:rPr lang="en-US" dirty="0"/>
              <a:t> by a </a:t>
            </a:r>
            <a:r>
              <a:rPr lang="en-US" b="1" dirty="0"/>
              <a:t>user</a:t>
            </a:r>
            <a:r>
              <a:rPr lang="en-US" dirty="0"/>
              <a:t> or </a:t>
            </a:r>
            <a:r>
              <a:rPr lang="en-US" b="1" dirty="0"/>
              <a:t>administrator</a:t>
            </a:r>
            <a:r>
              <a:rPr lang="en-US" dirty="0"/>
              <a:t>, either </a:t>
            </a:r>
            <a:r>
              <a:rPr lang="en-US" b="1" dirty="0"/>
              <a:t>deliberately</a:t>
            </a:r>
            <a:r>
              <a:rPr lang="en-US" dirty="0"/>
              <a:t> or </a:t>
            </a:r>
            <a:r>
              <a:rPr lang="en-US" b="1" dirty="0"/>
              <a:t>accidentally</a:t>
            </a:r>
            <a:r>
              <a:rPr lang="en-US" dirty="0"/>
              <a:t>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984246" y="1600200"/>
            <a:ext cx="3720331" cy="1581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35619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675" y="1152351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/>
              <a:t>4.3 Malware Attacks -- Trojan Horses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098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AIDS</a:t>
            </a:r>
            <a:r>
              <a:rPr lang="en-US" dirty="0"/>
              <a:t> Trojan</a:t>
            </a:r>
          </a:p>
          <a:p>
            <a:pPr lvl="1"/>
            <a:r>
              <a:rPr lang="en-US" dirty="0"/>
              <a:t>It was ﬁrst distributed by </a:t>
            </a:r>
            <a:r>
              <a:rPr lang="en-US" b="1" dirty="0"/>
              <a:t>mailing</a:t>
            </a:r>
            <a:r>
              <a:rPr lang="en-US" dirty="0"/>
              <a:t> </a:t>
            </a:r>
            <a:r>
              <a:rPr lang="en-US" b="1" dirty="0"/>
              <a:t>ﬂoppy disks </a:t>
            </a:r>
            <a:r>
              <a:rPr lang="en-US" dirty="0"/>
              <a:t>in 1989</a:t>
            </a:r>
          </a:p>
          <a:p>
            <a:pPr lvl="1"/>
            <a:r>
              <a:rPr lang="en-US" dirty="0"/>
              <a:t> it would </a:t>
            </a:r>
            <a:r>
              <a:rPr lang="en-US" b="1" dirty="0"/>
              <a:t>encrypt</a:t>
            </a:r>
            <a:r>
              <a:rPr lang="en-US" dirty="0"/>
              <a:t> the user’s </a:t>
            </a:r>
            <a:r>
              <a:rPr lang="en-US" b="1" dirty="0"/>
              <a:t>hard drive</a:t>
            </a:r>
            <a:r>
              <a:rPr lang="en-US" dirty="0"/>
              <a:t>, Then the Trojan would offer to give the user the </a:t>
            </a:r>
            <a:r>
              <a:rPr lang="en-US" b="1" dirty="0"/>
              <a:t>password</a:t>
            </a:r>
            <a:r>
              <a:rPr lang="en-US" dirty="0"/>
              <a:t> to decrypt the hard drive, but only after she paid a fee. (similar to </a:t>
            </a:r>
            <a:r>
              <a:rPr lang="en-US" dirty="0" err="1"/>
              <a:t>ransomeware</a:t>
            </a:r>
            <a:r>
              <a:rPr lang="en-US" dirty="0"/>
              <a:t>) </a:t>
            </a:r>
          </a:p>
          <a:p>
            <a:r>
              <a:rPr lang="en-US" dirty="0" err="1"/>
              <a:t>Mocmex</a:t>
            </a:r>
            <a:endParaRPr lang="en-US" dirty="0"/>
          </a:p>
          <a:p>
            <a:pPr lvl="1"/>
            <a:r>
              <a:rPr lang="en-US" dirty="0"/>
              <a:t> 	it was discovered that several </a:t>
            </a:r>
            <a:r>
              <a:rPr lang="en-US" b="1" dirty="0"/>
              <a:t>Chinese</a:t>
            </a:r>
            <a:r>
              <a:rPr lang="en-US" dirty="0"/>
              <a:t> made </a:t>
            </a:r>
            <a:r>
              <a:rPr lang="en-US" b="1" dirty="0"/>
              <a:t>digital photo frames</a:t>
            </a:r>
          </a:p>
          <a:p>
            <a:pPr lvl="1" algn="just"/>
            <a:r>
              <a:rPr lang="en-US" dirty="0"/>
              <a:t>malware is copied from the </a:t>
            </a:r>
            <a:r>
              <a:rPr lang="en-US" b="1" dirty="0"/>
              <a:t>frame</a:t>
            </a:r>
            <a:r>
              <a:rPr lang="en-US" dirty="0"/>
              <a:t> to the computer and begins </a:t>
            </a:r>
            <a:r>
              <a:rPr lang="en-US" b="1" dirty="0"/>
              <a:t>collecting</a:t>
            </a:r>
            <a:r>
              <a:rPr lang="en-US" dirty="0"/>
              <a:t> and </a:t>
            </a:r>
            <a:r>
              <a:rPr lang="en-US" b="1" dirty="0"/>
              <a:t>transmitting</a:t>
            </a:r>
            <a:r>
              <a:rPr lang="en-US" dirty="0"/>
              <a:t> </a:t>
            </a:r>
            <a:r>
              <a:rPr lang="en-US" b="1" dirty="0"/>
              <a:t>passwords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73A8CE-68FD-4B3A-8769-DBBA26A674AE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740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4.3 Malware Attacks -- </a:t>
            </a:r>
            <a:r>
              <a:rPr lang="en-US" b="1" dirty="0"/>
              <a:t>Computer</a:t>
            </a:r>
            <a:r>
              <a:rPr lang="en-US" dirty="0"/>
              <a:t> </a:t>
            </a:r>
            <a:r>
              <a:rPr lang="en-US" b="1" dirty="0"/>
              <a:t>Worms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1" y="2015734"/>
            <a:ext cx="8153400" cy="3450613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computer worm </a:t>
            </a:r>
            <a:r>
              <a:rPr lang="en-US" dirty="0"/>
              <a:t>is a </a:t>
            </a:r>
            <a:r>
              <a:rPr lang="en-US" b="1" dirty="0"/>
              <a:t>malware</a:t>
            </a:r>
            <a:r>
              <a:rPr lang="en-US" dirty="0"/>
              <a:t> program that spreads copies of itself </a:t>
            </a:r>
            <a:r>
              <a:rPr lang="en-US" u="sng" dirty="0"/>
              <a:t>without the need to </a:t>
            </a:r>
            <a:r>
              <a:rPr lang="en-US" b="1" u="sng" dirty="0"/>
              <a:t>inject</a:t>
            </a:r>
            <a:r>
              <a:rPr lang="en-US" u="sng" dirty="0"/>
              <a:t> itself in other </a:t>
            </a:r>
            <a:r>
              <a:rPr lang="en-US" b="1" u="sng" dirty="0"/>
              <a:t>programs</a:t>
            </a:r>
            <a:r>
              <a:rPr lang="en-US" dirty="0"/>
              <a:t>, and usually </a:t>
            </a:r>
            <a:r>
              <a:rPr lang="en-US" u="sng" dirty="0"/>
              <a:t>without </a:t>
            </a:r>
            <a:r>
              <a:rPr lang="en-US" b="1" u="sng" dirty="0"/>
              <a:t>human interaction</a:t>
            </a:r>
            <a:r>
              <a:rPr lang="en-US" dirty="0"/>
              <a:t>. </a:t>
            </a:r>
          </a:p>
          <a:p>
            <a:r>
              <a:rPr lang="en-US" dirty="0"/>
              <a:t>Thus, computer worms are technically not </a:t>
            </a:r>
            <a:r>
              <a:rPr lang="en-US" b="1" dirty="0"/>
              <a:t>computer viruses </a:t>
            </a:r>
            <a:r>
              <a:rPr lang="en-US" dirty="0"/>
              <a:t>(since they don’t infect other </a:t>
            </a:r>
            <a:r>
              <a:rPr lang="en-US" b="1" dirty="0"/>
              <a:t>programs</a:t>
            </a:r>
            <a:r>
              <a:rPr lang="en-US" dirty="0"/>
              <a:t>), but some people nevertheless confuse the terms, since both spread by </a:t>
            </a:r>
            <a:r>
              <a:rPr lang="en-US" b="1" dirty="0"/>
              <a:t>self-replication</a:t>
            </a:r>
            <a:r>
              <a:rPr lang="en-US" dirty="0"/>
              <a:t>. </a:t>
            </a:r>
          </a:p>
          <a:p>
            <a:r>
              <a:rPr lang="en-US" dirty="0"/>
              <a:t>In most cases, a computer worm will </a:t>
            </a:r>
            <a:r>
              <a:rPr lang="en-US" u="sng" dirty="0"/>
              <a:t>carry a </a:t>
            </a:r>
            <a:r>
              <a:rPr lang="en-US" b="1" u="sng" dirty="0"/>
              <a:t>malicious payload</a:t>
            </a:r>
            <a:r>
              <a:rPr lang="en-US" b="1" dirty="0"/>
              <a:t>, </a:t>
            </a:r>
            <a:r>
              <a:rPr lang="en-US" dirty="0"/>
              <a:t>such as </a:t>
            </a:r>
            <a:r>
              <a:rPr lang="en-US" b="1" dirty="0"/>
              <a:t>deleting</a:t>
            </a:r>
            <a:r>
              <a:rPr lang="en-US" dirty="0"/>
              <a:t> files or installing a </a:t>
            </a:r>
            <a:r>
              <a:rPr lang="en-US" b="1" dirty="0"/>
              <a:t>backdoor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3A2F93-822E-4FCE-8908-102FB35F8614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102</a:t>
            </a:fld>
            <a:endParaRPr lang="en-GB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3055742" y="1116414"/>
            <a:ext cx="8229600" cy="71596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Worm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2362200"/>
            <a:ext cx="7924800" cy="3962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Typically spread by </a:t>
            </a:r>
            <a:r>
              <a:rPr lang="en-US" b="1" u="sng" dirty="0"/>
              <a:t>exploiting vulnerabilities</a:t>
            </a:r>
            <a:r>
              <a:rPr lang="en-US" b="1" dirty="0"/>
              <a:t> </a:t>
            </a:r>
            <a:r>
              <a:rPr lang="en-US" dirty="0"/>
              <a:t>(e.g. </a:t>
            </a:r>
            <a:r>
              <a:rPr lang="en-US" b="1" dirty="0" err="1"/>
              <a:t>BoF</a:t>
            </a:r>
            <a:r>
              <a:rPr lang="en-US" dirty="0"/>
              <a:t>) in application run by </a:t>
            </a:r>
            <a:r>
              <a:rPr lang="en-US" b="1" u="sng" dirty="0"/>
              <a:t>Internet-connected</a:t>
            </a:r>
            <a:r>
              <a:rPr lang="en-US" dirty="0"/>
              <a:t> computer systems that </a:t>
            </a:r>
            <a:r>
              <a:rPr lang="en-US" u="sng" dirty="0"/>
              <a:t>have a </a:t>
            </a:r>
            <a:r>
              <a:rPr lang="en-US" b="1" u="sng" dirty="0"/>
              <a:t>security hole</a:t>
            </a:r>
            <a:r>
              <a:rPr lang="en-US" b="1" dirty="0"/>
              <a:t>.  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 A worm then </a:t>
            </a:r>
            <a:r>
              <a:rPr lang="en-US" b="1" dirty="0"/>
              <a:t>propagates</a:t>
            </a:r>
            <a:r>
              <a:rPr lang="en-US" dirty="0"/>
              <a:t> by having each </a:t>
            </a:r>
            <a:r>
              <a:rPr lang="en-US" b="1" dirty="0"/>
              <a:t>infected</a:t>
            </a:r>
            <a:r>
              <a:rPr lang="en-US" dirty="0"/>
              <a:t> </a:t>
            </a:r>
            <a:r>
              <a:rPr lang="en-US" b="1" dirty="0"/>
              <a:t>computer</a:t>
            </a:r>
            <a:r>
              <a:rPr lang="en-US" dirty="0"/>
              <a:t> attempt to </a:t>
            </a:r>
            <a:r>
              <a:rPr lang="en-US" b="1" dirty="0"/>
              <a:t>infect</a:t>
            </a:r>
            <a:r>
              <a:rPr lang="en-US" dirty="0"/>
              <a:t> other </a:t>
            </a:r>
            <a:r>
              <a:rPr lang="en-US" b="1" dirty="0"/>
              <a:t>target machines </a:t>
            </a:r>
            <a:r>
              <a:rPr lang="en-US" dirty="0"/>
              <a:t>by connecting to them over the </a:t>
            </a:r>
            <a:r>
              <a:rPr lang="en-US" b="1" dirty="0"/>
              <a:t>Internet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If a target machine is also </a:t>
            </a:r>
            <a:r>
              <a:rPr lang="en-US" b="1" dirty="0"/>
              <a:t>vulnerable</a:t>
            </a:r>
            <a:r>
              <a:rPr lang="en-US" dirty="0"/>
              <a:t> to this </a:t>
            </a:r>
            <a:r>
              <a:rPr lang="en-US" b="1" dirty="0"/>
              <a:t>attack</a:t>
            </a:r>
            <a:r>
              <a:rPr lang="en-US" dirty="0"/>
              <a:t>, then it will be infected and will try to infect some other </a:t>
            </a:r>
            <a:r>
              <a:rPr lang="en-US" b="1" dirty="0"/>
              <a:t>machines</a:t>
            </a:r>
            <a:r>
              <a:rPr lang="en-US" dirty="0"/>
              <a:t> in turn</a:t>
            </a:r>
          </a:p>
        </p:txBody>
      </p:sp>
      <p:sp>
        <p:nvSpPr>
          <p:cNvPr id="133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B1002B-F203-4EB6-9198-5DF3D9A98CA5}" type="datetime1">
              <a:rPr lang="en-US" smtClean="0"/>
              <a:t>5/23/2022</a:t>
            </a:fld>
            <a:endParaRPr lang="en-GB"/>
          </a:p>
        </p:txBody>
      </p:sp>
      <p:sp>
        <p:nvSpPr>
          <p:cNvPr id="133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133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DF49A-BB7E-47E6-B5A6-7E9209AD19BA}" type="slidenum">
              <a:rPr lang="en-GB"/>
              <a:pPr>
                <a:defRPr/>
              </a:pPr>
              <a:t>103</a:t>
            </a:fld>
            <a:endParaRPr lang="en-GB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3055742" y="1050762"/>
            <a:ext cx="8229600" cy="71596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Worm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7424" y="1949124"/>
            <a:ext cx="9104376" cy="4191000"/>
          </a:xfrm>
        </p:spPr>
        <p:txBody>
          <a:bodyPr rtlCol="0">
            <a:normAutofit fontScale="85000" lnSpcReduction="1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dirty="0"/>
              <a:t>Once a system is </a:t>
            </a:r>
            <a:r>
              <a:rPr lang="en-US" b="1" dirty="0"/>
              <a:t>infected</a:t>
            </a:r>
            <a:r>
              <a:rPr lang="en-US" dirty="0"/>
              <a:t>, a worm must take steps to ensure that it </a:t>
            </a:r>
            <a:r>
              <a:rPr lang="en-US" b="1" dirty="0"/>
              <a:t>persists</a:t>
            </a:r>
            <a:r>
              <a:rPr lang="en-US" dirty="0"/>
              <a:t> on the victim </a:t>
            </a:r>
            <a:r>
              <a:rPr lang="en-US" b="1" dirty="0"/>
              <a:t>machine</a:t>
            </a:r>
            <a:r>
              <a:rPr lang="en-US" dirty="0"/>
              <a:t> and </a:t>
            </a:r>
            <a:r>
              <a:rPr lang="en-US" b="1" dirty="0"/>
              <a:t>survives rebooting</a:t>
            </a:r>
            <a:r>
              <a:rPr lang="en-US" dirty="0"/>
              <a:t>.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/>
              <a:t> On Windows machines, this is commonly achieved by </a:t>
            </a:r>
            <a:r>
              <a:rPr lang="en-US" b="1" dirty="0"/>
              <a:t>modifying</a:t>
            </a:r>
            <a:r>
              <a:rPr lang="en-US" dirty="0"/>
              <a:t> the Windows </a:t>
            </a:r>
            <a:r>
              <a:rPr lang="en-US" b="1" dirty="0"/>
              <a:t>Registry</a:t>
            </a:r>
            <a:r>
              <a:rPr lang="en-US" dirty="0"/>
              <a:t>, a </a:t>
            </a:r>
            <a:r>
              <a:rPr lang="en-US" b="1" dirty="0"/>
              <a:t>database</a:t>
            </a:r>
            <a:r>
              <a:rPr lang="en-US" dirty="0"/>
              <a:t> used by the </a:t>
            </a:r>
            <a:r>
              <a:rPr lang="en-US" b="1" dirty="0"/>
              <a:t>operating system </a:t>
            </a:r>
            <a:r>
              <a:rPr lang="en-US" dirty="0"/>
              <a:t>that includes </a:t>
            </a:r>
            <a:r>
              <a:rPr lang="en-US" b="1" dirty="0"/>
              <a:t>entries</a:t>
            </a:r>
            <a:r>
              <a:rPr lang="en-US" dirty="0"/>
              <a:t> that tell the </a:t>
            </a:r>
            <a:r>
              <a:rPr lang="en-US" b="1" dirty="0"/>
              <a:t>operating system </a:t>
            </a:r>
            <a:r>
              <a:rPr lang="en-US" dirty="0"/>
              <a:t>to run certain </a:t>
            </a:r>
            <a:r>
              <a:rPr lang="en-US" b="1" dirty="0"/>
              <a:t>programs</a:t>
            </a:r>
            <a:r>
              <a:rPr lang="en-US" dirty="0"/>
              <a:t> and </a:t>
            </a:r>
            <a:r>
              <a:rPr lang="en-US" b="1" dirty="0"/>
              <a:t>services</a:t>
            </a:r>
            <a:r>
              <a:rPr lang="en-US" dirty="0"/>
              <a:t> or load </a:t>
            </a:r>
            <a:r>
              <a:rPr lang="en-US" b="1" dirty="0"/>
              <a:t>device drivers on startup</a:t>
            </a:r>
            <a:r>
              <a:rPr lang="en-US" dirty="0"/>
              <a:t>.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/>
              <a:t>One of the most common registry entries for this purpose is called</a:t>
            </a:r>
          </a:p>
          <a:p>
            <a:pPr lvl="1" algn="just">
              <a:defRPr/>
            </a:pPr>
            <a:r>
              <a:rPr lang="en-US" dirty="0"/>
              <a:t>HKEY LOCAL MACHINE \SOFTWARE \Microsoft \Windows \CurrentVersion \Run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dirty="0"/>
              <a:t>Associating with this entry the path to the </a:t>
            </a:r>
            <a:r>
              <a:rPr lang="en-US" b="1" dirty="0"/>
              <a:t>executable ﬁle </a:t>
            </a:r>
            <a:r>
              <a:rPr lang="en-US" dirty="0"/>
              <a:t>of the </a:t>
            </a:r>
            <a:r>
              <a:rPr lang="en-US" b="1" dirty="0"/>
              <a:t>worm</a:t>
            </a:r>
            <a:r>
              <a:rPr lang="en-US" dirty="0"/>
              <a:t> will result in Windows executing the </a:t>
            </a:r>
            <a:r>
              <a:rPr lang="en-US" b="1" dirty="0"/>
              <a:t>worm on startup. </a:t>
            </a:r>
          </a:p>
          <a:p>
            <a:pPr algn="just">
              <a:lnSpc>
                <a:spcPct val="120000"/>
              </a:lnSpc>
              <a:defRPr/>
            </a:pPr>
            <a:r>
              <a:rPr lang="en-US" b="1" dirty="0"/>
              <a:t>Thus, malware detection software always checks this entry (and other registry entries specifying programs to run at startup) for suspicious executable names.</a:t>
            </a:r>
          </a:p>
        </p:txBody>
      </p:sp>
      <p:sp>
        <p:nvSpPr>
          <p:cNvPr id="133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93DCCA-604F-479B-A098-880D365DBF8C}" type="datetime1">
              <a:rPr lang="en-US" smtClean="0"/>
              <a:t>5/23/2022</a:t>
            </a:fld>
            <a:endParaRPr lang="en-GB"/>
          </a:p>
        </p:txBody>
      </p:sp>
      <p:sp>
        <p:nvSpPr>
          <p:cNvPr id="133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133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DF49A-BB7E-47E6-B5A6-7E9209AD19BA}" type="slidenum">
              <a:rPr lang="en-GB"/>
              <a:pPr>
                <a:defRPr/>
              </a:pPr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819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930" y="1014419"/>
            <a:ext cx="8229600" cy="773849"/>
          </a:xfrm>
        </p:spPr>
        <p:txBody>
          <a:bodyPr/>
          <a:lstStyle/>
          <a:p>
            <a:r>
              <a:rPr lang="en-US" dirty="0"/>
              <a:t>Worm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201" y="2467120"/>
            <a:ext cx="4002761" cy="3933680"/>
          </a:xfrm>
        </p:spPr>
        <p:txBody>
          <a:bodyPr>
            <a:normAutofit/>
          </a:bodyPr>
          <a:lstStyle/>
          <a:p>
            <a:r>
              <a:rPr lang="en-US" dirty="0"/>
              <a:t>Worms propagate by </a:t>
            </a:r>
            <a:r>
              <a:rPr lang="en-US" b="1" dirty="0"/>
              <a:t>finding</a:t>
            </a:r>
            <a:r>
              <a:rPr lang="en-US" dirty="0"/>
              <a:t> and infecting </a:t>
            </a:r>
            <a:r>
              <a:rPr lang="en-US" b="1" dirty="0"/>
              <a:t>vulnerable hosts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need a way to tell </a:t>
            </a:r>
            <a:r>
              <a:rPr lang="en-US" u="sng" dirty="0"/>
              <a:t>if a host is </a:t>
            </a:r>
            <a:r>
              <a:rPr lang="en-US" b="1" u="sng" dirty="0"/>
              <a:t>vulnerable</a:t>
            </a:r>
          </a:p>
          <a:p>
            <a:pPr lvl="1"/>
            <a:r>
              <a:rPr lang="en-US" dirty="0"/>
              <a:t>They need a way to tell </a:t>
            </a:r>
            <a:r>
              <a:rPr lang="en-US" u="sng" dirty="0"/>
              <a:t>if a host is </a:t>
            </a:r>
            <a:r>
              <a:rPr lang="en-US" b="1" u="sng" dirty="0"/>
              <a:t>already infected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4E1ADC-4106-4FC9-BA48-E2FA2CF9FDF0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105</a:t>
            </a:fld>
            <a:endParaRPr lang="en-GB"/>
          </a:p>
        </p:txBody>
      </p:sp>
      <p:grpSp>
        <p:nvGrpSpPr>
          <p:cNvPr id="51" name="Group 50"/>
          <p:cNvGrpSpPr/>
          <p:nvPr/>
        </p:nvGrpSpPr>
        <p:grpSpPr>
          <a:xfrm>
            <a:off x="6118964" y="2133600"/>
            <a:ext cx="4542941" cy="2890390"/>
            <a:chOff x="-636962" y="304800"/>
            <a:chExt cx="9533312" cy="6086475"/>
          </a:xfrm>
        </p:grpSpPr>
        <p:cxnSp>
          <p:nvCxnSpPr>
            <p:cNvPr id="7" name="Straight Arrow Connector 6"/>
            <p:cNvCxnSpPr>
              <a:endCxn id="29" idx="1"/>
            </p:cNvCxnSpPr>
            <p:nvPr/>
          </p:nvCxnSpPr>
          <p:spPr>
            <a:xfrm flipV="1">
              <a:off x="1752600" y="2585922"/>
              <a:ext cx="1043684" cy="3096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6200000" flipH="1">
              <a:off x="1752600" y="3276600"/>
              <a:ext cx="990600" cy="990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>
              <a:off x="2057400" y="4495800"/>
              <a:ext cx="914400" cy="914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733343" y="1905000"/>
              <a:ext cx="1295857" cy="6855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886200" y="4724400"/>
              <a:ext cx="1295400" cy="914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324600" y="4800600"/>
              <a:ext cx="914400" cy="609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400800" y="914400"/>
              <a:ext cx="91440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30" idx="4"/>
            </p:cNvCxnSpPr>
            <p:nvPr/>
          </p:nvCxnSpPr>
          <p:spPr>
            <a:xfrm flipH="1" flipV="1">
              <a:off x="3276600" y="3505200"/>
              <a:ext cx="142875" cy="53340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6200000" flipV="1">
              <a:off x="838087" y="4343514"/>
              <a:ext cx="838200" cy="22837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4114800" y="4724400"/>
              <a:ext cx="3429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6200000" flipV="1">
              <a:off x="6934200" y="2971800"/>
              <a:ext cx="2667000" cy="22860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886200" y="2819400"/>
              <a:ext cx="762000" cy="45720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5143500" y="2324100"/>
              <a:ext cx="990600" cy="45720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7162800" y="1752600"/>
              <a:ext cx="838200" cy="53340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V="1">
              <a:off x="7505587" y="4000614"/>
              <a:ext cx="533400" cy="30457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 flipH="1" flipV="1">
              <a:off x="3390900" y="1866900"/>
              <a:ext cx="533400" cy="15240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0800000">
              <a:off x="2057400" y="1295400"/>
              <a:ext cx="1143000" cy="91440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0800000">
              <a:off x="4419600" y="838200"/>
              <a:ext cx="1066800" cy="53340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 flipV="1">
              <a:off x="5333887" y="4648314"/>
              <a:ext cx="685800" cy="38077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aptop"/>
            <p:cNvSpPr>
              <a:spLocks noEditPoints="1" noChangeArrowheads="1"/>
            </p:cNvSpPr>
            <p:nvPr/>
          </p:nvSpPr>
          <p:spPr bwMode="auto">
            <a:xfrm>
              <a:off x="5029200" y="8382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aptop"/>
            <p:cNvSpPr>
              <a:spLocks noEditPoints="1" noChangeArrowheads="1"/>
            </p:cNvSpPr>
            <p:nvPr/>
          </p:nvSpPr>
          <p:spPr bwMode="auto">
            <a:xfrm>
              <a:off x="7010400" y="42672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aptop"/>
            <p:cNvSpPr>
              <a:spLocks noEditPoints="1" noChangeArrowheads="1"/>
            </p:cNvSpPr>
            <p:nvPr/>
          </p:nvSpPr>
          <p:spPr bwMode="auto">
            <a:xfrm>
              <a:off x="457200" y="47244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aptop"/>
            <p:cNvSpPr>
              <a:spLocks noEditPoints="1" noChangeArrowheads="1"/>
            </p:cNvSpPr>
            <p:nvPr/>
          </p:nvSpPr>
          <p:spPr bwMode="auto">
            <a:xfrm>
              <a:off x="2514600" y="21336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aptop"/>
            <p:cNvSpPr>
              <a:spLocks noEditPoints="1" noChangeArrowheads="1"/>
            </p:cNvSpPr>
            <p:nvPr/>
          </p:nvSpPr>
          <p:spPr bwMode="auto">
            <a:xfrm>
              <a:off x="2514600" y="40386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aptop"/>
            <p:cNvSpPr>
              <a:spLocks noEditPoints="1" noChangeArrowheads="1"/>
            </p:cNvSpPr>
            <p:nvPr/>
          </p:nvSpPr>
          <p:spPr bwMode="auto">
            <a:xfrm>
              <a:off x="4953000" y="50292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aptop"/>
            <p:cNvSpPr>
              <a:spLocks noEditPoints="1" noChangeArrowheads="1"/>
            </p:cNvSpPr>
            <p:nvPr/>
          </p:nvSpPr>
          <p:spPr bwMode="auto">
            <a:xfrm>
              <a:off x="6400800" y="25146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aptop"/>
            <p:cNvSpPr>
              <a:spLocks noEditPoints="1" noChangeArrowheads="1"/>
            </p:cNvSpPr>
            <p:nvPr/>
          </p:nvSpPr>
          <p:spPr bwMode="auto">
            <a:xfrm>
              <a:off x="7086600" y="3810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636962" y="1952418"/>
              <a:ext cx="3248841" cy="777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initial infection</a:t>
              </a:r>
            </a:p>
          </p:txBody>
        </p:sp>
        <p:sp>
          <p:nvSpPr>
            <p:cNvPr id="35" name="laptop"/>
            <p:cNvSpPr>
              <a:spLocks noEditPoints="1" noChangeArrowheads="1"/>
            </p:cNvSpPr>
            <p:nvPr/>
          </p:nvSpPr>
          <p:spPr bwMode="auto">
            <a:xfrm>
              <a:off x="457200" y="6858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aptop"/>
            <p:cNvSpPr>
              <a:spLocks noEditPoints="1" noChangeArrowheads="1"/>
            </p:cNvSpPr>
            <p:nvPr/>
          </p:nvSpPr>
          <p:spPr bwMode="auto">
            <a:xfrm>
              <a:off x="360443" y="26670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aptop"/>
            <p:cNvSpPr>
              <a:spLocks noEditPoints="1" noChangeArrowheads="1"/>
            </p:cNvSpPr>
            <p:nvPr/>
          </p:nvSpPr>
          <p:spPr bwMode="auto">
            <a:xfrm>
              <a:off x="4419600" y="31242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aptop"/>
            <p:cNvSpPr>
              <a:spLocks noEditPoints="1" noChangeArrowheads="1"/>
            </p:cNvSpPr>
            <p:nvPr/>
          </p:nvSpPr>
          <p:spPr bwMode="auto">
            <a:xfrm>
              <a:off x="2819400" y="3048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9" name="Picture 38" descr="04-7b copy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309" y="857250"/>
              <a:ext cx="548641" cy="551384"/>
            </a:xfrm>
            <a:prstGeom prst="rect">
              <a:avLst/>
            </a:prstGeom>
          </p:spPr>
        </p:pic>
        <p:pic>
          <p:nvPicPr>
            <p:cNvPr id="40" name="Picture 39" descr="04-7b copy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0750" y="470966"/>
              <a:ext cx="548641" cy="551384"/>
            </a:xfrm>
            <a:prstGeom prst="rect">
              <a:avLst/>
            </a:prstGeom>
          </p:spPr>
        </p:pic>
        <p:pic>
          <p:nvPicPr>
            <p:cNvPr id="41" name="Picture 40" descr="04-7b copy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0161" y="3311006"/>
              <a:ext cx="548641" cy="551384"/>
            </a:xfrm>
            <a:prstGeom prst="rect">
              <a:avLst/>
            </a:prstGeom>
          </p:spPr>
        </p:pic>
        <p:pic>
          <p:nvPicPr>
            <p:cNvPr id="42" name="Picture 41" descr="04-7b copy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5640" y="2697480"/>
              <a:ext cx="548641" cy="551384"/>
            </a:xfrm>
            <a:prstGeom prst="rect">
              <a:avLst/>
            </a:prstGeom>
          </p:spPr>
        </p:pic>
        <p:pic>
          <p:nvPicPr>
            <p:cNvPr id="43" name="Picture 42" descr="04-7a cop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2133" y="1019178"/>
              <a:ext cx="548641" cy="551384"/>
            </a:xfrm>
            <a:prstGeom prst="rect">
              <a:avLst/>
            </a:prstGeom>
          </p:spPr>
        </p:pic>
        <p:pic>
          <p:nvPicPr>
            <p:cNvPr id="44" name="Picture 43" descr="04-7a cop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778" y="2309815"/>
              <a:ext cx="548641" cy="551384"/>
            </a:xfrm>
            <a:prstGeom prst="rect">
              <a:avLst/>
            </a:prstGeom>
          </p:spPr>
        </p:pic>
        <p:pic>
          <p:nvPicPr>
            <p:cNvPr id="45" name="Picture 44" descr="04-7a cop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950" y="2844800"/>
              <a:ext cx="548641" cy="551384"/>
            </a:xfrm>
            <a:prstGeom prst="rect">
              <a:avLst/>
            </a:prstGeom>
          </p:spPr>
        </p:pic>
        <p:pic>
          <p:nvPicPr>
            <p:cNvPr id="46" name="Picture 45" descr="04-7a cop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354" y="4905378"/>
              <a:ext cx="548641" cy="551384"/>
            </a:xfrm>
            <a:prstGeom prst="rect">
              <a:avLst/>
            </a:prstGeom>
          </p:spPr>
        </p:pic>
        <p:pic>
          <p:nvPicPr>
            <p:cNvPr id="47" name="Picture 46" descr="04-7a cop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778" y="4214815"/>
              <a:ext cx="548641" cy="551384"/>
            </a:xfrm>
            <a:prstGeom prst="rect">
              <a:avLst/>
            </a:prstGeom>
          </p:spPr>
        </p:pic>
        <p:pic>
          <p:nvPicPr>
            <p:cNvPr id="48" name="Picture 47" descr="04-7a cop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4825" y="5213350"/>
              <a:ext cx="548641" cy="551384"/>
            </a:xfrm>
            <a:prstGeom prst="rect">
              <a:avLst/>
            </a:prstGeom>
          </p:spPr>
        </p:pic>
        <p:pic>
          <p:nvPicPr>
            <p:cNvPr id="49" name="Picture 48" descr="04-7a cop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10" y="4445791"/>
              <a:ext cx="548641" cy="551384"/>
            </a:xfrm>
            <a:prstGeom prst="rect">
              <a:avLst/>
            </a:prstGeom>
          </p:spPr>
        </p:pic>
        <p:pic>
          <p:nvPicPr>
            <p:cNvPr id="50" name="Picture 49" descr="04-7a copy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9541" y="561978"/>
              <a:ext cx="548641" cy="551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Real world worms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362200"/>
            <a:ext cx="8686800" cy="3886200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b="1" dirty="0"/>
              <a:t>ILOVEYOU</a:t>
            </a:r>
            <a:r>
              <a:rPr lang="en-US" dirty="0"/>
              <a:t>. This is an </a:t>
            </a:r>
            <a:r>
              <a:rPr lang="en-US" b="1" dirty="0"/>
              <a:t>email worm </a:t>
            </a:r>
            <a:r>
              <a:rPr lang="en-US" dirty="0"/>
              <a:t>(a worm sent as an email attachment) ﬁrst observed in </a:t>
            </a:r>
            <a:r>
              <a:rPr lang="en-US" b="1" dirty="0"/>
              <a:t>2000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defRPr/>
            </a:pPr>
            <a:r>
              <a:rPr lang="en-US" b="1" dirty="0"/>
              <a:t>LOVE-LETTER-FORYOU.TXT.vbs. 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When executed on a computer running </a:t>
            </a:r>
            <a:r>
              <a:rPr lang="en-US" b="1" dirty="0"/>
              <a:t>Microsoft Windows</a:t>
            </a:r>
            <a:r>
              <a:rPr lang="en-US" dirty="0"/>
              <a:t>, sends itself to everyone in the </a:t>
            </a:r>
            <a:r>
              <a:rPr lang="en-US" b="1" dirty="0"/>
              <a:t>user’s address book </a:t>
            </a:r>
            <a:r>
              <a:rPr lang="en-US" dirty="0"/>
              <a:t>and then </a:t>
            </a:r>
            <a:r>
              <a:rPr lang="en-US" b="1" dirty="0"/>
              <a:t>replaces documents </a:t>
            </a:r>
            <a:r>
              <a:rPr lang="en-US" dirty="0"/>
              <a:t>and </a:t>
            </a:r>
            <a:r>
              <a:rPr lang="en-US" b="1" dirty="0"/>
              <a:t>pictures</a:t>
            </a:r>
            <a:r>
              <a:rPr lang="en-US" dirty="0"/>
              <a:t> on the user’s hard drive with </a:t>
            </a:r>
            <a:r>
              <a:rPr lang="en-US" b="1" dirty="0"/>
              <a:t>copies of itself.</a:t>
            </a:r>
          </a:p>
        </p:txBody>
      </p:sp>
      <p:sp>
        <p:nvSpPr>
          <p:cNvPr id="1536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292FDB-765F-4288-B2E4-AD3DAFDEA79B}" type="datetime1">
              <a:rPr lang="en-US" smtClean="0"/>
              <a:t>5/23/2022</a:t>
            </a:fld>
            <a:endParaRPr lang="en-GB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Malware</a:t>
            </a:r>
          </a:p>
        </p:txBody>
      </p:sp>
      <p:sp>
        <p:nvSpPr>
          <p:cNvPr id="15365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739B47-53CB-450C-9753-6C85A2CE7643}" type="slidenum">
              <a:rPr lang="en-GB"/>
              <a:pPr>
                <a:defRPr/>
              </a:pPr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441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Real world worms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2018704"/>
            <a:ext cx="8226425" cy="4229696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b="1" dirty="0"/>
              <a:t>Blaster</a:t>
            </a:r>
            <a:r>
              <a:rPr lang="en-US" dirty="0"/>
              <a:t>. This is a computer worm that exploited a </a:t>
            </a:r>
            <a:r>
              <a:rPr lang="en-US" b="1" dirty="0"/>
              <a:t>previous buffer over ﬂow vulnerability </a:t>
            </a:r>
            <a:r>
              <a:rPr lang="en-US" dirty="0"/>
              <a:t>in computers running Microsoft Windows XP and Windows 2000 in 2003. 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It spread by sending copies of itself to random computers on the Internet, hoping to ﬁnd other machines with the </a:t>
            </a:r>
            <a:r>
              <a:rPr lang="en-US" b="1" dirty="0"/>
              <a:t>buffer-overﬂow vulnerability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Its payload was designed to </a:t>
            </a:r>
            <a:r>
              <a:rPr lang="en-US" b="1" dirty="0"/>
              <a:t>launch a denial-of-service </a:t>
            </a:r>
            <a:r>
              <a:rPr lang="en-US" dirty="0"/>
              <a:t>attack against </a:t>
            </a:r>
            <a:r>
              <a:rPr lang="en-US" b="1" dirty="0"/>
              <a:t>Microsoft’s update web site</a:t>
            </a:r>
            <a:r>
              <a:rPr lang="en-US" dirty="0"/>
              <a:t>. </a:t>
            </a:r>
          </a:p>
        </p:txBody>
      </p:sp>
      <p:sp>
        <p:nvSpPr>
          <p:cNvPr id="1536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16E72C-3BA2-4E0B-944F-C783EE031D03}" type="datetime1">
              <a:rPr lang="en-US" smtClean="0"/>
              <a:t>5/23/2022</a:t>
            </a:fld>
            <a:endParaRPr lang="en-GB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Malware</a:t>
            </a:r>
          </a:p>
        </p:txBody>
      </p:sp>
      <p:sp>
        <p:nvSpPr>
          <p:cNvPr id="15365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739B47-53CB-450C-9753-6C85A2CE7643}" type="slidenum">
              <a:rPr lang="en-GB"/>
              <a:pPr>
                <a:defRPr/>
              </a:pPr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0028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Detecting worms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2018704"/>
            <a:ext cx="8226425" cy="4229696"/>
          </a:xfrm>
        </p:spPr>
        <p:txBody>
          <a:bodyPr rtlCol="0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dirty="0"/>
              <a:t>The detection of worms can be performed with </a:t>
            </a:r>
            <a:r>
              <a:rPr lang="en-US" b="1" dirty="0"/>
              <a:t>signature-based</a:t>
            </a:r>
            <a:r>
              <a:rPr lang="en-US" dirty="0"/>
              <a:t> ﬁle scanning techniques similar to those described for </a:t>
            </a:r>
            <a:r>
              <a:rPr lang="en-US" b="1" dirty="0"/>
              <a:t>viruses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In addition, </a:t>
            </a:r>
            <a:r>
              <a:rPr lang="en-US" b="1" dirty="0"/>
              <a:t>network-level scanning </a:t>
            </a:r>
            <a:r>
              <a:rPr lang="en-US" dirty="0"/>
              <a:t>and </a:t>
            </a:r>
            <a:r>
              <a:rPr lang="en-US" b="1" dirty="0"/>
              <a:t>ﬁltering</a:t>
            </a:r>
            <a:r>
              <a:rPr lang="en-US" dirty="0"/>
              <a:t>, which consists of analyzing the content of </a:t>
            </a:r>
            <a:r>
              <a:rPr lang="en-US" b="1" dirty="0"/>
              <a:t>network</a:t>
            </a:r>
            <a:r>
              <a:rPr lang="en-US" dirty="0"/>
              <a:t> packets before they are delivered to a </a:t>
            </a:r>
            <a:r>
              <a:rPr lang="en-US" b="1" dirty="0"/>
              <a:t>machine</a:t>
            </a:r>
            <a:r>
              <a:rPr lang="en-US" dirty="0"/>
              <a:t>, allows to detect and block </a:t>
            </a:r>
            <a:r>
              <a:rPr lang="en-US" b="1" dirty="0"/>
              <a:t>worms</a:t>
            </a:r>
            <a:r>
              <a:rPr lang="en-US" dirty="0"/>
              <a:t> in real time.</a:t>
            </a:r>
          </a:p>
        </p:txBody>
      </p:sp>
      <p:sp>
        <p:nvSpPr>
          <p:cNvPr id="1536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8BB422-D823-4C58-A150-E5E8D90E9C5B}" type="datetime1">
              <a:rPr lang="en-US" smtClean="0"/>
              <a:t>5/23/2022</a:t>
            </a:fld>
            <a:endParaRPr lang="en-GB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Malware</a:t>
            </a:r>
          </a:p>
        </p:txBody>
      </p:sp>
      <p:sp>
        <p:nvSpPr>
          <p:cNvPr id="15365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739B47-53CB-450C-9753-6C85A2CE7643}" type="slidenum">
              <a:rPr lang="en-GB"/>
              <a:pPr>
                <a:defRPr/>
              </a:pPr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55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4.3.3 Rootkits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859850"/>
            <a:ext cx="9220200" cy="4464750"/>
          </a:xfrm>
        </p:spPr>
        <p:txBody>
          <a:bodyPr rtlCol="0"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dirty="0"/>
              <a:t>A </a:t>
            </a:r>
            <a:r>
              <a:rPr lang="en-US" b="1" dirty="0"/>
              <a:t>rootkit</a:t>
            </a:r>
            <a:r>
              <a:rPr lang="en-US" dirty="0"/>
              <a:t> is an especially stealthy type of malware. 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A rootkit </a:t>
            </a:r>
            <a:r>
              <a:rPr lang="en-US" b="1" dirty="0"/>
              <a:t>alter</a:t>
            </a:r>
            <a:r>
              <a:rPr lang="en-US" dirty="0"/>
              <a:t> system </a:t>
            </a:r>
            <a:r>
              <a:rPr lang="en-US" b="1" dirty="0"/>
              <a:t>utilities</a:t>
            </a:r>
            <a:r>
              <a:rPr lang="en-US" dirty="0"/>
              <a:t> or the OS itself to </a:t>
            </a:r>
            <a:r>
              <a:rPr lang="en-US" b="1" dirty="0"/>
              <a:t>prevent detection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Infect Windows </a:t>
            </a:r>
            <a:r>
              <a:rPr lang="en-US" b="1" dirty="0"/>
              <a:t>process monitor utility</a:t>
            </a:r>
            <a:r>
              <a:rPr lang="en-US" dirty="0"/>
              <a:t>, which list current </a:t>
            </a:r>
            <a:r>
              <a:rPr lang="en-US" b="1" dirty="0"/>
              <a:t>running processes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Infect utilities that allow the </a:t>
            </a:r>
            <a:r>
              <a:rPr lang="en-US" b="1" dirty="0"/>
              <a:t>user</a:t>
            </a:r>
            <a:r>
              <a:rPr lang="en-US" dirty="0"/>
              <a:t> to </a:t>
            </a:r>
            <a:r>
              <a:rPr lang="en-US" b="1" dirty="0"/>
              <a:t>browse files</a:t>
            </a:r>
            <a:r>
              <a:rPr lang="en-US" dirty="0"/>
              <a:t>, such as </a:t>
            </a:r>
            <a:r>
              <a:rPr lang="en-US" b="1" dirty="0"/>
              <a:t>Windows Explore </a:t>
            </a:r>
            <a:r>
              <a:rPr lang="en-US" dirty="0"/>
              <a:t>to hide files on disk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Rootkits are often used to </a:t>
            </a:r>
            <a:r>
              <a:rPr lang="en-US" b="1" dirty="0"/>
              <a:t>hide</a:t>
            </a:r>
            <a:r>
              <a:rPr lang="en-US" dirty="0"/>
              <a:t> the </a:t>
            </a:r>
            <a:r>
              <a:rPr lang="en-US" b="1" dirty="0"/>
              <a:t>malicious actions of other types </a:t>
            </a:r>
            <a:r>
              <a:rPr lang="en-US" dirty="0"/>
              <a:t>of </a:t>
            </a:r>
            <a:r>
              <a:rPr lang="en-US" b="1" dirty="0"/>
              <a:t>malware</a:t>
            </a:r>
            <a:r>
              <a:rPr lang="en-US" dirty="0"/>
              <a:t> such as </a:t>
            </a:r>
            <a:r>
              <a:rPr lang="en-US" b="1" dirty="0"/>
              <a:t>Trojan Horse</a:t>
            </a:r>
          </a:p>
          <a:p>
            <a:pPr>
              <a:lnSpc>
                <a:spcPct val="120000"/>
              </a:lnSpc>
              <a:buFont typeface="Arial" pitchFamily="34" charset="0"/>
              <a:buChar char="–"/>
              <a:defRPr/>
            </a:pPr>
            <a:r>
              <a:rPr lang="en-US" dirty="0"/>
              <a:t>User-mode rootkits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/>
              <a:t>Alter system </a:t>
            </a:r>
            <a:r>
              <a:rPr lang="en-US" b="1" dirty="0"/>
              <a:t>utilities</a:t>
            </a:r>
            <a:r>
              <a:rPr lang="en-US" dirty="0"/>
              <a:t> or </a:t>
            </a:r>
            <a:r>
              <a:rPr lang="en-US" b="1" dirty="0"/>
              <a:t>libraries</a:t>
            </a:r>
            <a:r>
              <a:rPr lang="en-US" dirty="0"/>
              <a:t> on disk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/>
              <a:t>Insert code to another </a:t>
            </a:r>
            <a:r>
              <a:rPr lang="en-US" b="1" dirty="0"/>
              <a:t>user-mode process’s address space </a:t>
            </a:r>
            <a:r>
              <a:rPr lang="en-US" dirty="0"/>
              <a:t>to alter its </a:t>
            </a:r>
            <a:r>
              <a:rPr lang="en-US" b="1" dirty="0"/>
              <a:t>behavior</a:t>
            </a:r>
            <a:r>
              <a:rPr lang="en-US" dirty="0"/>
              <a:t>, such as </a:t>
            </a:r>
            <a:r>
              <a:rPr lang="en-US" b="1" dirty="0"/>
              <a:t>DLL injection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Kernel mode rootkits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/>
              <a:t>Loaded as </a:t>
            </a:r>
            <a:r>
              <a:rPr lang="en-US" b="1" dirty="0"/>
              <a:t>device drivers </a:t>
            </a:r>
            <a:r>
              <a:rPr lang="en-US" dirty="0"/>
              <a:t>which allows user to easily </a:t>
            </a:r>
            <a:r>
              <a:rPr lang="en-US" b="1" dirty="0"/>
              <a:t>install drivers for keyboard</a:t>
            </a:r>
            <a:r>
              <a:rPr lang="en-US" dirty="0"/>
              <a:t>, </a:t>
            </a:r>
            <a:r>
              <a:rPr lang="en-US" b="1" dirty="0"/>
              <a:t>audio</a:t>
            </a:r>
            <a:r>
              <a:rPr lang="en-US" dirty="0"/>
              <a:t> or </a:t>
            </a:r>
            <a:r>
              <a:rPr lang="en-US" b="1" dirty="0"/>
              <a:t>video</a:t>
            </a:r>
            <a:r>
              <a:rPr lang="en-US" dirty="0"/>
              <a:t> devices. 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/>
              <a:t>Function hooking to achieve </a:t>
            </a:r>
            <a:r>
              <a:rPr lang="en-US" b="1" dirty="0"/>
              <a:t>stealth</a:t>
            </a:r>
            <a:r>
              <a:rPr lang="en-US" dirty="0"/>
              <a:t>. Modify </a:t>
            </a:r>
            <a:r>
              <a:rPr lang="en-US" b="1" dirty="0"/>
              <a:t>kernel memory </a:t>
            </a:r>
            <a:r>
              <a:rPr lang="en-US" dirty="0"/>
              <a:t>to replace OS </a:t>
            </a:r>
            <a:r>
              <a:rPr lang="en-US" b="1" dirty="0"/>
              <a:t>functions</a:t>
            </a:r>
            <a:r>
              <a:rPr lang="en-US" dirty="0"/>
              <a:t> with </a:t>
            </a:r>
            <a:r>
              <a:rPr lang="en-US" b="1" dirty="0"/>
              <a:t>customized versions</a:t>
            </a:r>
            <a:r>
              <a:rPr lang="en-US" dirty="0"/>
              <a:t>.  </a:t>
            </a:r>
          </a:p>
        </p:txBody>
      </p:sp>
      <p:sp>
        <p:nvSpPr>
          <p:cNvPr id="1536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4CCC4B-50D9-443A-BF37-DFE1EBDD2F49}" type="datetime1">
              <a:rPr lang="en-US" smtClean="0"/>
              <a:t>5/23/2022</a:t>
            </a:fld>
            <a:endParaRPr lang="en-GB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Malware</a:t>
            </a:r>
          </a:p>
        </p:txBody>
      </p:sp>
      <p:sp>
        <p:nvSpPr>
          <p:cNvPr id="15365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739B47-53CB-450C-9753-6C85A2CE7643}" type="slidenum">
              <a:rPr lang="en-GB"/>
              <a:pPr>
                <a:defRPr/>
              </a:pPr>
              <a:t>109</a:t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B8911EE-0996-4752-9CC5-FEF8FFA455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3556" name="Text Box 3"/>
          <p:cNvSpPr txBox="1">
            <a:spLocks noChangeArrowheads="1"/>
          </p:cNvSpPr>
          <p:nvPr/>
        </p:nvSpPr>
        <p:spPr bwMode="auto">
          <a:xfrm>
            <a:off x="1524000" y="274638"/>
            <a:ext cx="8229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de-CH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Strong Passwords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2279650" y="1341438"/>
            <a:ext cx="8388350" cy="4773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88925" marR="0" lvl="0" indent="-288925" algn="l" defTabSz="4572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What is a strong password</a:t>
            </a:r>
          </a:p>
          <a:p>
            <a:pPr marL="765175" marR="0" lvl="1" indent="-284163" algn="l" defTabSz="4572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UPPER/lower case characters</a:t>
            </a:r>
          </a:p>
          <a:p>
            <a:pPr marL="765175" marR="0" lvl="1" indent="-284163" algn="l" defTabSz="4572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Special characters</a:t>
            </a:r>
          </a:p>
          <a:p>
            <a:pPr marL="765175" marR="0" lvl="1" indent="-284163" algn="l" defTabSz="4572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Numbers</a:t>
            </a:r>
          </a:p>
          <a:p>
            <a:pPr marL="288925" marR="0" lvl="0" indent="-288925" algn="l" defTabSz="4572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When is a password strong?</a:t>
            </a:r>
          </a:p>
          <a:p>
            <a:pPr marL="765175" marR="0" lvl="1" indent="-284163" algn="l" defTabSz="4572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Seattle1</a:t>
            </a:r>
          </a:p>
          <a:p>
            <a:pPr marL="765175" marR="0" lvl="1" indent="-284163" algn="l" defTabSz="4572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M1ke03</a:t>
            </a:r>
          </a:p>
          <a:p>
            <a:pPr marL="765175" marR="0" lvl="1" indent="-284163" algn="l" defTabSz="4572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P@$$w0rd</a:t>
            </a:r>
          </a:p>
          <a:p>
            <a:pPr marL="765175" marR="0" lvl="1" indent="-284163" algn="l" defTabSz="4572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TD2k5secV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4.3.3 Rootkits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726" y="2015734"/>
            <a:ext cx="8122875" cy="40377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b="1" dirty="0"/>
              <a:t>Detecting</a:t>
            </a:r>
            <a:r>
              <a:rPr lang="en-US" dirty="0"/>
              <a:t> Rootkit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/>
              <a:t>Two scans of </a:t>
            </a:r>
            <a:r>
              <a:rPr lang="en-US" b="1" dirty="0"/>
              <a:t>file system (counting files)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>
                <a:solidFill>
                  <a:srgbClr val="7030A0"/>
                </a:solidFill>
              </a:rPr>
              <a:t>High-level scan </a:t>
            </a:r>
            <a:r>
              <a:rPr lang="en-US" dirty="0"/>
              <a:t>using the </a:t>
            </a:r>
            <a:r>
              <a:rPr lang="en-US" b="1" dirty="0"/>
              <a:t>Windows</a:t>
            </a:r>
            <a:r>
              <a:rPr lang="en-US" dirty="0"/>
              <a:t> </a:t>
            </a:r>
            <a:r>
              <a:rPr lang="en-US" b="1" dirty="0"/>
              <a:t>API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>
                <a:solidFill>
                  <a:srgbClr val="7030A0"/>
                </a:solidFill>
              </a:rPr>
              <a:t>Raw scan </a:t>
            </a:r>
            <a:r>
              <a:rPr lang="en-US" dirty="0"/>
              <a:t>using </a:t>
            </a:r>
            <a:r>
              <a:rPr lang="en-US" b="1" dirty="0"/>
              <a:t>disk access methods</a:t>
            </a:r>
          </a:p>
          <a:p>
            <a:pPr lvl="1">
              <a:lnSpc>
                <a:spcPct val="120000"/>
              </a:lnSpc>
              <a:defRPr/>
            </a:pPr>
            <a:r>
              <a:rPr lang="en-US" u="sng" dirty="0"/>
              <a:t>Discrepancy reveals presence of </a:t>
            </a:r>
            <a:r>
              <a:rPr lang="en-US" b="1" u="sng" dirty="0"/>
              <a:t>rootkit</a:t>
            </a:r>
          </a:p>
          <a:p>
            <a:pPr lvl="2">
              <a:defRPr/>
            </a:pPr>
            <a:r>
              <a:rPr lang="en-US" dirty="0"/>
              <a:t>Could be defeated by </a:t>
            </a:r>
            <a:r>
              <a:rPr lang="en-US" b="1" dirty="0"/>
              <a:t>rootkit</a:t>
            </a:r>
            <a:r>
              <a:rPr lang="en-US" dirty="0"/>
              <a:t> that </a:t>
            </a:r>
            <a:r>
              <a:rPr lang="en-US" b="1" dirty="0"/>
              <a:t>intercepts</a:t>
            </a:r>
            <a:r>
              <a:rPr lang="en-US" dirty="0"/>
              <a:t> and modifies results of </a:t>
            </a:r>
            <a:r>
              <a:rPr lang="en-US" b="1" dirty="0"/>
              <a:t>raw scan operations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E4EE8-7915-469F-80C0-2503B12F0A26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4196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4.3.4 Zero-day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726" y="2015734"/>
            <a:ext cx="8122875" cy="3927867"/>
          </a:xfrm>
        </p:spPr>
        <p:txBody>
          <a:bodyPr/>
          <a:lstStyle/>
          <a:p>
            <a:r>
              <a:rPr lang="en-US" dirty="0"/>
              <a:t>A zero-day attack is an </a:t>
            </a:r>
            <a:r>
              <a:rPr lang="en-US" b="1" dirty="0"/>
              <a:t>attack</a:t>
            </a:r>
            <a:r>
              <a:rPr lang="en-US" dirty="0"/>
              <a:t> that </a:t>
            </a:r>
            <a:r>
              <a:rPr lang="en-US" b="1" dirty="0"/>
              <a:t>exploits</a:t>
            </a:r>
            <a:r>
              <a:rPr lang="en-US" dirty="0"/>
              <a:t> a </a:t>
            </a:r>
            <a:r>
              <a:rPr lang="en-US" b="1" dirty="0"/>
              <a:t>vulnerability</a:t>
            </a:r>
            <a:r>
              <a:rPr lang="en-US" dirty="0"/>
              <a:t> that </a:t>
            </a:r>
            <a:r>
              <a:rPr lang="en-US" b="1" u="sng" dirty="0"/>
              <a:t>was previously unknown</a:t>
            </a:r>
            <a:r>
              <a:rPr lang="en-US" dirty="0"/>
              <a:t>, even to the </a:t>
            </a:r>
            <a:r>
              <a:rPr lang="en-US" b="1" dirty="0"/>
              <a:t>software designers </a:t>
            </a:r>
            <a:r>
              <a:rPr lang="en-US" dirty="0"/>
              <a:t>who create the </a:t>
            </a:r>
            <a:r>
              <a:rPr lang="en-US" b="1" dirty="0"/>
              <a:t>system containing this vulnerability. </a:t>
            </a:r>
          </a:p>
          <a:p>
            <a:r>
              <a:rPr lang="en-US" dirty="0"/>
              <a:t>Which means a </a:t>
            </a:r>
            <a:r>
              <a:rPr lang="en-US" b="1" dirty="0"/>
              <a:t>malware</a:t>
            </a:r>
            <a:r>
              <a:rPr lang="en-US" dirty="0"/>
              <a:t> attack exploits a </a:t>
            </a:r>
            <a:r>
              <a:rPr lang="en-US" b="1" dirty="0"/>
              <a:t>vulnerability</a:t>
            </a:r>
            <a:r>
              <a:rPr lang="en-US" dirty="0"/>
              <a:t> that the </a:t>
            </a:r>
            <a:r>
              <a:rPr lang="en-US" b="1" dirty="0"/>
              <a:t>developers did not know about</a:t>
            </a:r>
            <a:r>
              <a:rPr lang="en-US" dirty="0"/>
              <a:t>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46510F-18A4-46F1-82C8-1E19F795D4C4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090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4.3.4 Zero-day attacks -- </a:t>
            </a:r>
            <a:r>
              <a:rPr lang="en-GB" sz="3600" dirty="0"/>
              <a:t>Heuristic Analysis</a:t>
            </a:r>
            <a:endParaRPr lang="it-IT" dirty="0"/>
          </a:p>
        </p:txBody>
      </p:sp>
      <p:sp>
        <p:nvSpPr>
          <p:cNvPr id="512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/>
              <a:t>Useful to identify new and “</a:t>
            </a:r>
            <a:r>
              <a:rPr lang="en-US" b="1" dirty="0"/>
              <a:t>zero day</a:t>
            </a:r>
            <a:r>
              <a:rPr lang="en-US" dirty="0"/>
              <a:t>” malware</a:t>
            </a:r>
          </a:p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rgbClr val="002060"/>
                </a:solidFill>
              </a:rPr>
              <a:t>Code analysis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–"/>
              <a:defRPr/>
            </a:pPr>
            <a:r>
              <a:rPr lang="en-US" dirty="0"/>
              <a:t>Based on the </a:t>
            </a:r>
            <a:r>
              <a:rPr lang="en-US" b="1" dirty="0"/>
              <a:t>instructions</a:t>
            </a:r>
            <a:r>
              <a:rPr lang="en-US" dirty="0"/>
              <a:t>, the antivirus can determine whether or not the program is </a:t>
            </a:r>
            <a:r>
              <a:rPr lang="en-US" b="1" dirty="0"/>
              <a:t>malicious</a:t>
            </a:r>
            <a:r>
              <a:rPr lang="en-US" dirty="0"/>
              <a:t>, i.e., program contains instruction to delete system files,</a:t>
            </a:r>
          </a:p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rgbClr val="002060"/>
                </a:solidFill>
              </a:rPr>
              <a:t>Execution emulation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–"/>
              <a:defRPr/>
            </a:pPr>
            <a:r>
              <a:rPr lang="en-US" dirty="0"/>
              <a:t>Run code in isolated </a:t>
            </a:r>
            <a:r>
              <a:rPr lang="en-US" b="1" dirty="0"/>
              <a:t>emulation environment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–"/>
              <a:defRPr/>
            </a:pPr>
            <a:r>
              <a:rPr lang="en-US" dirty="0"/>
              <a:t>Monitor </a:t>
            </a:r>
            <a:r>
              <a:rPr lang="en-US" b="1" dirty="0"/>
              <a:t>actions</a:t>
            </a:r>
            <a:r>
              <a:rPr lang="en-US" dirty="0"/>
              <a:t> that target </a:t>
            </a:r>
            <a:r>
              <a:rPr lang="en-US" b="1" dirty="0"/>
              <a:t>file takes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–"/>
              <a:defRPr/>
            </a:pPr>
            <a:r>
              <a:rPr lang="en-US" dirty="0"/>
              <a:t>If the actions are harmful, mark as </a:t>
            </a:r>
            <a:r>
              <a:rPr lang="en-US" b="1" dirty="0"/>
              <a:t>virus</a:t>
            </a:r>
            <a:r>
              <a:rPr lang="en-US" dirty="0"/>
              <a:t> </a:t>
            </a:r>
          </a:p>
          <a:p>
            <a:pPr>
              <a:lnSpc>
                <a:spcPct val="110000"/>
              </a:lnSpc>
              <a:defRPr/>
            </a:pPr>
            <a:r>
              <a:rPr lang="en-US" b="1" dirty="0"/>
              <a:t>Heuristic</a:t>
            </a:r>
            <a:r>
              <a:rPr lang="en-US" dirty="0"/>
              <a:t> methods can trigger false alarms</a:t>
            </a:r>
          </a:p>
        </p:txBody>
      </p:sp>
      <p:sp>
        <p:nvSpPr>
          <p:cNvPr id="2150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F19BFA-0CB1-407A-A8ED-BE55A0B63985}" type="datetime1">
              <a:rPr lang="en-US" smtClean="0"/>
              <a:t>5/23/2022</a:t>
            </a:fld>
            <a:endParaRPr lang="en-GB"/>
          </a:p>
        </p:txBody>
      </p:sp>
      <p:sp>
        <p:nvSpPr>
          <p:cNvPr id="21510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Malware</a:t>
            </a:r>
          </a:p>
        </p:txBody>
      </p:sp>
      <p:sp>
        <p:nvSpPr>
          <p:cNvPr id="21509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DCD84A-427D-4310-B42D-E2AD35A1BF91}" type="slidenum">
              <a:rPr lang="en-GB"/>
              <a:pPr>
                <a:defRPr/>
              </a:pPr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7107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687" y="1213982"/>
            <a:ext cx="8229600" cy="666206"/>
          </a:xfrm>
        </p:spPr>
        <p:txBody>
          <a:bodyPr/>
          <a:lstStyle/>
          <a:p>
            <a:r>
              <a:rPr lang="en-US" dirty="0"/>
              <a:t>4.3.5 </a:t>
            </a:r>
            <a:r>
              <a:rPr lang="en-US" dirty="0" err="1"/>
              <a:t>Bontnets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2377" y="1972871"/>
            <a:ext cx="8534400" cy="1371600"/>
          </a:xfrm>
        </p:spPr>
        <p:txBody>
          <a:bodyPr/>
          <a:lstStyle/>
          <a:p>
            <a:r>
              <a:rPr lang="en-US" dirty="0"/>
              <a:t>Malware can turn a computer in to a </a:t>
            </a:r>
            <a:r>
              <a:rPr lang="en-US" b="1" dirty="0"/>
              <a:t>zombie</a:t>
            </a:r>
            <a:r>
              <a:rPr lang="en-US" dirty="0"/>
              <a:t>, which is a machine that is </a:t>
            </a:r>
            <a:r>
              <a:rPr lang="en-US" b="1" dirty="0"/>
              <a:t>controlled</a:t>
            </a:r>
            <a:r>
              <a:rPr lang="en-US" dirty="0"/>
              <a:t> </a:t>
            </a:r>
            <a:r>
              <a:rPr lang="en-US" b="1" dirty="0"/>
              <a:t>externally</a:t>
            </a:r>
            <a:r>
              <a:rPr lang="en-US" dirty="0"/>
              <a:t> to perform </a:t>
            </a:r>
            <a:r>
              <a:rPr lang="en-US" b="1" dirty="0"/>
              <a:t>malicious attacks</a:t>
            </a:r>
            <a:r>
              <a:rPr lang="en-US" dirty="0"/>
              <a:t>, usually as a part of a </a:t>
            </a:r>
            <a:r>
              <a:rPr lang="en-US" b="1" dirty="0" err="1"/>
              <a:t>botnet</a:t>
            </a:r>
            <a:r>
              <a:rPr lang="en-US" dirty="0"/>
              <a:t>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5FAF56-9FFD-4510-B85A-5B4AAC986E25}" type="datetime1">
              <a:rPr lang="en-US" smtClean="0"/>
              <a:t>5/23/2022</a:t>
            </a:fld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1C269-EBD0-45B9-839F-44E5ABEB7BB0}" type="slidenum">
              <a:rPr lang="en-GB" smtClean="0"/>
              <a:pPr>
                <a:defRPr/>
              </a:pPr>
              <a:t>113</a:t>
            </a:fld>
            <a:endParaRPr lang="en-GB"/>
          </a:p>
        </p:txBody>
      </p:sp>
      <p:grpSp>
        <p:nvGrpSpPr>
          <p:cNvPr id="4" name="Group 45"/>
          <p:cNvGrpSpPr/>
          <p:nvPr/>
        </p:nvGrpSpPr>
        <p:grpSpPr>
          <a:xfrm>
            <a:off x="4114800" y="3505200"/>
            <a:ext cx="4800600" cy="3384866"/>
            <a:chOff x="228600" y="0"/>
            <a:chExt cx="7802880" cy="7137681"/>
          </a:xfrm>
        </p:grpSpPr>
        <p:pic>
          <p:nvPicPr>
            <p:cNvPr id="8" name="Picture 7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3429000"/>
              <a:ext cx="487680" cy="914400"/>
            </a:xfrm>
            <a:prstGeom prst="rect">
              <a:avLst/>
            </a:prstGeom>
          </p:spPr>
        </p:pic>
        <p:pic>
          <p:nvPicPr>
            <p:cNvPr id="9" name="Picture 8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00" y="3429000"/>
              <a:ext cx="487680" cy="914400"/>
            </a:xfrm>
            <a:prstGeom prst="rect">
              <a:avLst/>
            </a:prstGeom>
          </p:spPr>
        </p:pic>
        <p:pic>
          <p:nvPicPr>
            <p:cNvPr id="10" name="Picture 9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600" y="3429000"/>
              <a:ext cx="487680" cy="914400"/>
            </a:xfrm>
            <a:prstGeom prst="rect">
              <a:avLst/>
            </a:prstGeom>
          </p:spPr>
        </p:pic>
        <p:pic>
          <p:nvPicPr>
            <p:cNvPr id="11" name="Picture 10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0" y="3429000"/>
              <a:ext cx="487680" cy="914400"/>
            </a:xfrm>
            <a:prstGeom prst="rect">
              <a:avLst/>
            </a:prstGeom>
          </p:spPr>
        </p:pic>
        <p:pic>
          <p:nvPicPr>
            <p:cNvPr id="12" name="Picture 11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400" y="3429000"/>
              <a:ext cx="487680" cy="914400"/>
            </a:xfrm>
            <a:prstGeom prst="rect">
              <a:avLst/>
            </a:prstGeom>
          </p:spPr>
        </p:pic>
        <p:pic>
          <p:nvPicPr>
            <p:cNvPr id="13" name="Picture 12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8200" y="3429000"/>
              <a:ext cx="487680" cy="914400"/>
            </a:xfrm>
            <a:prstGeom prst="rect">
              <a:avLst/>
            </a:prstGeom>
          </p:spPr>
        </p:pic>
        <p:pic>
          <p:nvPicPr>
            <p:cNvPr id="14" name="Picture 13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3429000"/>
              <a:ext cx="487680" cy="914400"/>
            </a:xfrm>
            <a:prstGeom prst="rect">
              <a:avLst/>
            </a:prstGeom>
          </p:spPr>
        </p:pic>
        <p:pic>
          <p:nvPicPr>
            <p:cNvPr id="15" name="Picture 14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3429000"/>
              <a:ext cx="487680" cy="914400"/>
            </a:xfrm>
            <a:prstGeom prst="rect">
              <a:avLst/>
            </a:prstGeom>
          </p:spPr>
        </p:pic>
        <p:pic>
          <p:nvPicPr>
            <p:cNvPr id="16" name="Picture 15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0" y="3429000"/>
              <a:ext cx="487680" cy="914400"/>
            </a:xfrm>
            <a:prstGeom prst="rect">
              <a:avLst/>
            </a:prstGeom>
          </p:spPr>
        </p:pic>
        <p:pic>
          <p:nvPicPr>
            <p:cNvPr id="17" name="Picture 16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3800" y="3429000"/>
              <a:ext cx="487680" cy="9144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048000" y="0"/>
              <a:ext cx="3746940" cy="649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Botnet</a:t>
              </a:r>
              <a:r>
                <a:rPr lang="en-US" sz="1400" dirty="0"/>
                <a:t> Controller (Attacker)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38598" y="6488670"/>
              <a:ext cx="1055755" cy="649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Victim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8600" y="3741737"/>
              <a:ext cx="1170398" cy="649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Botnet</a:t>
              </a:r>
              <a:r>
                <a:rPr lang="en-US" sz="1400" dirty="0"/>
                <a:t>:</a:t>
              </a:r>
            </a:p>
          </p:txBody>
        </p:sp>
        <p:sp>
          <p:nvSpPr>
            <p:cNvPr id="21" name="Cloud 20"/>
            <p:cNvSpPr/>
            <p:nvPr/>
          </p:nvSpPr>
          <p:spPr>
            <a:xfrm>
              <a:off x="1905000" y="2522537"/>
              <a:ext cx="5257800" cy="8382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Attack Commands</a:t>
              </a: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191000" y="2057400"/>
              <a:ext cx="457200" cy="533400"/>
            </a:xfrm>
            <a:prstGeom prst="down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10800000" flipV="1">
              <a:off x="1356572" y="3124199"/>
              <a:ext cx="929429" cy="3127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0800000" flipV="1">
              <a:off x="2072852" y="3200399"/>
              <a:ext cx="441749" cy="2365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2762198" y="3227334"/>
              <a:ext cx="236537" cy="18266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>
              <a:off x="3463238" y="3242574"/>
              <a:ext cx="236537" cy="1521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>
              <a:off x="4126178" y="3295914"/>
              <a:ext cx="236537" cy="4550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6200000" flipH="1">
              <a:off x="4751017" y="3249982"/>
              <a:ext cx="236537" cy="13737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334000" y="3124200"/>
              <a:ext cx="320251" cy="3127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943600" y="3124200"/>
              <a:ext cx="426931" cy="3127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6400800" y="3048000"/>
              <a:ext cx="686011" cy="3889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781800" y="2895600"/>
              <a:ext cx="1021291" cy="5413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6200000" flipH="1">
              <a:off x="2011785" y="3688185"/>
              <a:ext cx="1143000" cy="24534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6200000" flipH="1">
              <a:off x="2446125" y="3970125"/>
              <a:ext cx="1143000" cy="1889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16200000" flipH="1">
              <a:off x="2880465" y="4252065"/>
              <a:ext cx="1143000" cy="13256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6200000" flipH="1">
              <a:off x="3314805" y="4534005"/>
              <a:ext cx="1143000" cy="7617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6200000" flipH="1">
              <a:off x="3721118" y="4843973"/>
              <a:ext cx="1181100" cy="1799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4145386" y="4693815"/>
              <a:ext cx="1143000" cy="44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4541626" y="4373775"/>
              <a:ext cx="1143000" cy="10822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>
              <a:off x="4975966" y="4091835"/>
              <a:ext cx="1143000" cy="16461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5400000">
              <a:off x="5410306" y="3809895"/>
              <a:ext cx="1143000" cy="22100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5844646" y="3527955"/>
              <a:ext cx="1143000" cy="27738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>
              <a:off x="2971800" y="4572000"/>
              <a:ext cx="2971800" cy="533400"/>
            </a:xfrm>
            <a:prstGeom prst="roundRect">
              <a:avLst/>
            </a:prstGeom>
            <a:solidFill>
              <a:srgbClr val="262626">
                <a:alpha val="6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Attack Actions</a:t>
              </a:r>
            </a:p>
          </p:txBody>
        </p:sp>
        <p:pic>
          <p:nvPicPr>
            <p:cNvPr id="44" name="Picture 43" descr="5-20c.t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7241" y="5522976"/>
              <a:ext cx="716534" cy="1030224"/>
            </a:xfrm>
            <a:prstGeom prst="rect">
              <a:avLst/>
            </a:prstGeom>
          </p:spPr>
        </p:pic>
        <p:pic>
          <p:nvPicPr>
            <p:cNvPr id="45" name="Picture 44" descr="5-20b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7145" y="304800"/>
              <a:ext cx="768096" cy="1755648"/>
            </a:xfrm>
            <a:prstGeom prst="rect">
              <a:avLst/>
            </a:prstGeom>
          </p:spPr>
        </p:pic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E6D3B-FB45-49C9-BF5A-B6FACCF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6299-6F2B-40B2-9C0C-AFF06A23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711D0-E3D6-4114-9FBF-FA7C9472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41CBAE-247D-4CA1-B430-F8A3349A7B99}" type="datetime1">
              <a:rPr lang="en-US" smtClean="0"/>
              <a:t>5/23/2022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96ADF-9BFA-4C5B-8153-7E1686776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297033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1981200" y="274638"/>
            <a:ext cx="85344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Password Complexity</a:t>
            </a: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1981200" y="1295401"/>
            <a:ext cx="8229600" cy="4683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fixed 6 symbols password:</a:t>
            </a:r>
          </a:p>
          <a:p>
            <a:pPr marL="688975" marR="0" lvl="1" indent="-290513" algn="l" defTabSz="4572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Numbers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10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6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= 1,000,000</a:t>
            </a:r>
          </a:p>
          <a:p>
            <a:pPr marL="688975" marR="0" lvl="1" indent="-290513" algn="l" defTabSz="4572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UPPER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lower case 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characters</a:t>
            </a:r>
            <a:b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26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6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= 308,915,776</a:t>
            </a:r>
          </a:p>
          <a:p>
            <a:pPr marL="688975" marR="0" lvl="1" indent="-290513" algn="l" defTabSz="4572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UPPER </a:t>
            </a:r>
            <a:r>
              <a:rPr kumimoji="0" lang="de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and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lower case characters </a:t>
            </a:r>
            <a:b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52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6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= 19,770,609,664</a:t>
            </a:r>
          </a:p>
          <a:p>
            <a:pPr marL="688975" marR="0" lvl="1" indent="-290513" algn="l" defTabSz="4572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32 special characters  (&amp;, %, $, £, “, |, ^, §, etc.)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32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6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= 1,073,741,824</a:t>
            </a:r>
          </a:p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94 practical symbols available</a:t>
            </a:r>
          </a:p>
          <a:p>
            <a:pPr marL="688975" marR="0" lvl="1" indent="-290513" algn="l" defTabSz="4572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94</a:t>
            </a:r>
            <a:r>
              <a:rPr kumimoji="0" lang="de-CH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6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= 689,869,781,056</a:t>
            </a:r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757DE4F-2709-4AB4-8A8C-2D29E690B9A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E54C07C-69D3-4836-9C49-E4521F20D18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1524000" y="274638"/>
            <a:ext cx="8229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Password Length</a:t>
            </a: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2279650" y="1416050"/>
            <a:ext cx="8388350" cy="4102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26 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UPPER/lower case characters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= 52 characters</a:t>
            </a:r>
          </a:p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10 numbers</a:t>
            </a:r>
          </a:p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32 special characters </a:t>
            </a:r>
          </a:p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=&gt; 94 characters available</a:t>
            </a:r>
          </a:p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</a:p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5 characters: 94</a:t>
            </a:r>
            <a:r>
              <a:rPr kumimoji="0" lang="de-CH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5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=                            7,339,040,224</a:t>
            </a:r>
          </a:p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6 characters: 94</a:t>
            </a:r>
            <a:r>
              <a:rPr kumimoji="0" lang="de-CH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6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=                        689,869,781,056</a:t>
            </a:r>
          </a:p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7 characters: 94</a:t>
            </a:r>
            <a:r>
              <a:rPr kumimoji="0" lang="de-CH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7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=                   64,847,759,419,264</a:t>
            </a:r>
          </a:p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8 characters: 94</a:t>
            </a:r>
            <a:r>
              <a:rPr kumimoji="0" lang="de-CH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8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=              6,095,689,385,410,816</a:t>
            </a:r>
          </a:p>
          <a:p>
            <a:pPr marL="288925" marR="0" lvl="0" indent="-288925" algn="l" defTabSz="457200" rtl="0" eaLnBrk="1" fontAlgn="auto" latinLnBrk="0" hangingPunct="1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9 characters: 94</a:t>
            </a:r>
            <a:r>
              <a:rPr kumimoji="0" lang="de-CH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9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=          572,994,802,228,616,704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0963" y="5535613"/>
            <a:ext cx="7023100" cy="755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9620D77-888F-49E0-8CC0-1727F8471E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1524000" y="196851"/>
            <a:ext cx="8229600" cy="1298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1204913" algn="l"/>
                <a:tab pos="2119313" algn="l"/>
                <a:tab pos="3033713" algn="l"/>
                <a:tab pos="3948113" algn="l"/>
                <a:tab pos="4862513" algn="l"/>
                <a:tab pos="5776913" algn="l"/>
                <a:tab pos="6691313" algn="l"/>
                <a:tab pos="7605713" algn="l"/>
                <a:tab pos="8520113" algn="l"/>
                <a:tab pos="9434513" algn="l"/>
                <a:tab pos="10348913" algn="l"/>
              </a:tabLst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Password Validity: Brute Force Test</a:t>
            </a: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2279650" y="1416051"/>
            <a:ext cx="8388350" cy="4748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288925" marR="0" lvl="0" indent="-288925" algn="l" defTabSz="4572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Password does not change for 60 days</a:t>
            </a:r>
          </a:p>
          <a:p>
            <a:pPr marL="288925" marR="0" lvl="0" indent="-288925" algn="l" defTabSz="4572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•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how many passwords should I try for each second?</a:t>
            </a:r>
          </a:p>
          <a:p>
            <a:pPr marL="765175" marR="0" lvl="1" indent="-284163" algn="l" defTabSz="4572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5 </a:t>
            </a:r>
            <a:r>
              <a:rPr kumimoji="0" lang="de-C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characters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                   1,415 PW /sec</a:t>
            </a:r>
          </a:p>
          <a:p>
            <a:pPr marL="765175" marR="0" lvl="1" indent="-284163" algn="l" defTabSz="4572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6 </a:t>
            </a:r>
            <a:r>
              <a:rPr kumimoji="0" lang="de-C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characters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               133,076 PW /sec</a:t>
            </a:r>
          </a:p>
          <a:p>
            <a:pPr marL="765175" marR="0" lvl="1" indent="-284163" algn="l" defTabSz="4572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7 </a:t>
            </a:r>
            <a:r>
              <a:rPr kumimoji="0" lang="de-C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characters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          12,509,214 PW /sec</a:t>
            </a:r>
          </a:p>
          <a:p>
            <a:pPr marL="765175" marR="0" lvl="1" indent="-284163" algn="l" defTabSz="4572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8 </a:t>
            </a:r>
            <a:r>
              <a:rPr kumimoji="0" lang="de-C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characters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     1,175,866,008 PW /sec</a:t>
            </a:r>
          </a:p>
          <a:p>
            <a:pPr marL="765175" marR="0" lvl="1" indent="-284163" algn="l" defTabSz="4572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Tx/>
              <a:buFont typeface="Arial" pitchFamily="34" charset="0"/>
              <a:buChar char="–"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9 </a:t>
            </a:r>
            <a:r>
              <a:rPr kumimoji="0" lang="de-C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characters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 110,531,404,750 PW /sec</a:t>
            </a:r>
          </a:p>
          <a:p>
            <a:pPr marL="288925" marR="0" lvl="0" indent="-288925" algn="l" defTabSz="4572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8838" algn="l"/>
                <a:tab pos="1773238" algn="l"/>
                <a:tab pos="2687638" algn="l"/>
                <a:tab pos="3602038" algn="l"/>
                <a:tab pos="4516438" algn="l"/>
                <a:tab pos="5430838" algn="l"/>
                <a:tab pos="6345238" algn="l"/>
                <a:tab pos="7259638" algn="l"/>
                <a:tab pos="8174038" algn="l"/>
                <a:tab pos="9088438" algn="l"/>
                <a:tab pos="10002838" algn="l"/>
              </a:tabLst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1"/>
          <p:cNvSpPr>
            <a:spLocks noGrp="1" noChangeArrowheads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tabLst>
                <a:tab pos="50800" algn="l"/>
                <a:tab pos="508000" algn="l"/>
                <a:tab pos="965200" algn="l"/>
                <a:tab pos="1422400" algn="l"/>
                <a:tab pos="1879600" algn="l"/>
                <a:tab pos="2336800" algn="l"/>
                <a:tab pos="2794000" algn="l"/>
                <a:tab pos="3251200" algn="l"/>
                <a:tab pos="3708400" algn="l"/>
                <a:tab pos="4165600" algn="l"/>
                <a:tab pos="4622800" algn="l"/>
                <a:tab pos="5080000" algn="l"/>
                <a:tab pos="5537200" algn="l"/>
                <a:tab pos="5994400" algn="l"/>
                <a:tab pos="6451600" algn="l"/>
                <a:tab pos="6908800" algn="l"/>
                <a:tab pos="7366000" algn="l"/>
                <a:tab pos="7823200" algn="l"/>
                <a:tab pos="8280400" algn="l"/>
                <a:tab pos="8737600" algn="l"/>
                <a:tab pos="9194800" algn="l"/>
                <a:tab pos="10071100" algn="l"/>
              </a:tabLst>
              <a:defRPr/>
            </a:pPr>
            <a:r>
              <a:rPr lang="en-US" sz="6000" dirty="0"/>
              <a:t>Operating Systems Security</a:t>
            </a:r>
            <a:endParaRPr lang="en-US" sz="6000" kern="1200" dirty="0"/>
          </a:p>
        </p:txBody>
      </p:sp>
      <p:sp>
        <p:nvSpPr>
          <p:cNvPr id="307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E0D8912C-2304-42C0-BDEE-437839B1727E}" type="slidenum">
              <a:rPr lang="en-US" sz="1000">
                <a:solidFill>
                  <a:srgbClr val="898989"/>
                </a:solidFill>
              </a:rPr>
              <a:pPr algn="r">
                <a:spcAft>
                  <a:spcPts val="600"/>
                </a:spcAft>
                <a:defRPr/>
              </a:pPr>
              <a:t>15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4345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1"/>
          <p:cNvSpPr>
            <a:spLocks noGrp="1" noChangeArrowheads="1"/>
          </p:cNvSpPr>
          <p:nvPr>
            <p:ph type="title"/>
          </p:nvPr>
        </p:nvSpPr>
        <p:spPr>
          <a:xfrm>
            <a:off x="2209800" y="2039938"/>
            <a:ext cx="7772400" cy="1465262"/>
          </a:xfrm>
        </p:spPr>
        <p:txBody>
          <a:bodyPr vert="horz" lIns="38100" tIns="38100" rIns="1099" bIns="38100" rtlCol="0" anchor="b">
            <a:normAutofit/>
          </a:bodyPr>
          <a:lstStyle/>
          <a:p>
            <a:pPr algn="r">
              <a:lnSpc>
                <a:spcPct val="93000"/>
              </a:lnSpc>
              <a:tabLst>
                <a:tab pos="50800" algn="l"/>
                <a:tab pos="508000" algn="l"/>
                <a:tab pos="965200" algn="l"/>
                <a:tab pos="1422400" algn="l"/>
                <a:tab pos="1879600" algn="l"/>
                <a:tab pos="2336800" algn="l"/>
                <a:tab pos="2794000" algn="l"/>
                <a:tab pos="3251200" algn="l"/>
                <a:tab pos="3708400" algn="l"/>
                <a:tab pos="4165600" algn="l"/>
                <a:tab pos="4622800" algn="l"/>
                <a:tab pos="5080000" algn="l"/>
                <a:tab pos="5537200" algn="l"/>
                <a:tab pos="5994400" algn="l"/>
                <a:tab pos="6451600" algn="l"/>
                <a:tab pos="6908800" algn="l"/>
                <a:tab pos="7366000" algn="l"/>
                <a:tab pos="7823200" algn="l"/>
                <a:tab pos="8280400" algn="l"/>
                <a:tab pos="8737600" algn="l"/>
                <a:tab pos="9194800" algn="l"/>
                <a:tab pos="10071100" algn="l"/>
              </a:tabLst>
              <a:defRPr/>
            </a:pPr>
            <a:br>
              <a:rPr lang="en-US" dirty="0"/>
            </a:br>
            <a:r>
              <a:rPr lang="en-US" dirty="0"/>
              <a:t>Operating Systems Concepts</a:t>
            </a:r>
          </a:p>
        </p:txBody>
      </p:sp>
      <p:sp>
        <p:nvSpPr>
          <p:cNvPr id="307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D8912C-2304-42C0-BDEE-437839B1727E}" type="slidenum">
              <a:rPr lang="en-US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324" y="952500"/>
            <a:ext cx="5705476" cy="985033"/>
          </a:xfrm>
        </p:spPr>
        <p:txBody>
          <a:bodyPr>
            <a:normAutofit/>
          </a:bodyPr>
          <a:lstStyle/>
          <a:p>
            <a:r>
              <a:rPr lang="en-US" sz="3200" dirty="0"/>
              <a:t>A Computer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358" y="2154330"/>
            <a:ext cx="4432852" cy="3499562"/>
          </a:xfrm>
        </p:spPr>
        <p:txBody>
          <a:bodyPr>
            <a:normAutofit/>
          </a:bodyPr>
          <a:lstStyle/>
          <a:p>
            <a:r>
              <a:rPr lang="en-US" sz="1600" dirty="0"/>
              <a:t>An operating system has to deal with the fact that a computer is made up of a </a:t>
            </a:r>
            <a:r>
              <a:rPr lang="en-US" sz="1600" b="1" dirty="0"/>
              <a:t>CPU</a:t>
            </a:r>
            <a:r>
              <a:rPr lang="en-US" sz="1600" dirty="0"/>
              <a:t>, </a:t>
            </a:r>
            <a:r>
              <a:rPr lang="en-US" sz="1600" b="1" dirty="0"/>
              <a:t>random access memory</a:t>
            </a:r>
            <a:r>
              <a:rPr lang="en-US" sz="1600" dirty="0"/>
              <a:t> (RAM), </a:t>
            </a:r>
            <a:r>
              <a:rPr lang="en-US" sz="1600" b="1" dirty="0"/>
              <a:t>input/output </a:t>
            </a:r>
            <a:r>
              <a:rPr lang="en-US" sz="1600" dirty="0"/>
              <a:t>(I/O) devices, and long-term </a:t>
            </a:r>
            <a:r>
              <a:rPr lang="en-US" sz="1600" b="1" dirty="0"/>
              <a:t>storage</a:t>
            </a:r>
            <a:r>
              <a:rPr lang="en-US" sz="16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</p:spPr>
        <p:txBody>
          <a:bodyPr>
            <a:normAutofit fontScale="77500" lnSpcReduction="20000"/>
          </a:bodyPr>
          <a:lstStyle/>
          <a:p>
            <a:pPr algn="r">
              <a:spcAft>
                <a:spcPts val="600"/>
              </a:spcAft>
              <a:defRPr/>
            </a:pPr>
            <a:fld id="{2BDEA8A0-DFF0-4EC8-9630-F4035E457B1D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9CAC255-BD6B-4C9C-A8F3-69527C3BB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9412" y="1838325"/>
            <a:ext cx="6549102" cy="394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/>
              <a:t>OS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234" y="2015732"/>
            <a:ext cx="8507895" cy="432543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An</a:t>
            </a:r>
            <a:r>
              <a:rPr lang="en-US" sz="1800" b="1" dirty="0"/>
              <a:t> operating system (OS) </a:t>
            </a:r>
            <a:r>
              <a:rPr lang="en-US" sz="1800" dirty="0"/>
              <a:t>provides the </a:t>
            </a:r>
            <a:r>
              <a:rPr lang="en-US" sz="1800" b="1" dirty="0"/>
              <a:t>interface</a:t>
            </a:r>
            <a:r>
              <a:rPr lang="en-US" sz="1800" dirty="0"/>
              <a:t> </a:t>
            </a:r>
            <a:r>
              <a:rPr lang="en-US" sz="1800" b="1" dirty="0"/>
              <a:t>between</a:t>
            </a:r>
            <a:r>
              <a:rPr lang="en-US" sz="1800" dirty="0"/>
              <a:t> the </a:t>
            </a:r>
            <a:r>
              <a:rPr lang="en-US" sz="1800" b="1" dirty="0"/>
              <a:t>users</a:t>
            </a:r>
            <a:r>
              <a:rPr lang="en-US" sz="1800" dirty="0"/>
              <a:t> of a computer and that computer’s </a:t>
            </a:r>
            <a:r>
              <a:rPr lang="en-US" sz="1800" b="1" dirty="0"/>
              <a:t>hardware</a:t>
            </a:r>
            <a:r>
              <a:rPr lang="en-US" sz="1800" dirty="0"/>
              <a:t>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 operating system </a:t>
            </a:r>
            <a:r>
              <a:rPr lang="en-US" b="1" u="sng" dirty="0"/>
              <a:t>manages</a:t>
            </a:r>
            <a:r>
              <a:rPr lang="en-US" u="sng" dirty="0"/>
              <a:t> the ways </a:t>
            </a:r>
            <a:r>
              <a:rPr lang="en-US" b="1" u="sng" dirty="0"/>
              <a:t>applications</a:t>
            </a:r>
            <a:r>
              <a:rPr lang="en-US" u="sng" dirty="0"/>
              <a:t> </a:t>
            </a:r>
            <a:r>
              <a:rPr lang="en-US" b="1" u="sng" dirty="0"/>
              <a:t>access</a:t>
            </a:r>
            <a:r>
              <a:rPr lang="en-US" u="sng" dirty="0"/>
              <a:t> the resources </a:t>
            </a:r>
            <a:r>
              <a:rPr lang="en-US" dirty="0"/>
              <a:t>in a computer, including its </a:t>
            </a:r>
            <a:r>
              <a:rPr lang="en-US" b="1" dirty="0"/>
              <a:t>disk drives</a:t>
            </a:r>
            <a:r>
              <a:rPr lang="en-US" dirty="0"/>
              <a:t>, </a:t>
            </a:r>
            <a:r>
              <a:rPr lang="en-US" b="1" dirty="0"/>
              <a:t>CPU</a:t>
            </a:r>
            <a:r>
              <a:rPr lang="en-US" dirty="0"/>
              <a:t>, </a:t>
            </a:r>
            <a:r>
              <a:rPr lang="en-US" b="1" dirty="0"/>
              <a:t>main memory</a:t>
            </a:r>
            <a:r>
              <a:rPr lang="en-US" dirty="0"/>
              <a:t>, </a:t>
            </a:r>
            <a:r>
              <a:rPr lang="en-US" b="1" dirty="0"/>
              <a:t>input devices</a:t>
            </a:r>
            <a:r>
              <a:rPr lang="en-US" dirty="0"/>
              <a:t>, </a:t>
            </a:r>
            <a:r>
              <a:rPr lang="en-US" b="1" dirty="0"/>
              <a:t>output devices</a:t>
            </a:r>
            <a:r>
              <a:rPr lang="en-US" dirty="0"/>
              <a:t>, and </a:t>
            </a:r>
            <a:r>
              <a:rPr lang="en-US" b="1" dirty="0"/>
              <a:t>network interfaces</a:t>
            </a:r>
            <a:r>
              <a:rPr lang="en-US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 operating system </a:t>
            </a:r>
            <a:r>
              <a:rPr lang="en-US" b="1" u="sng" dirty="0"/>
              <a:t>manages multiple users</a:t>
            </a:r>
            <a:r>
              <a:rPr lang="en-US" dirty="0"/>
              <a:t>.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Unique </a:t>
            </a:r>
            <a:r>
              <a:rPr lang="en-US" sz="1800" b="1" dirty="0"/>
              <a:t>needs</a:t>
            </a:r>
            <a:r>
              <a:rPr lang="en-US" sz="1800" dirty="0"/>
              <a:t> and </a:t>
            </a:r>
            <a:r>
              <a:rPr lang="en-US" sz="1800" b="1" dirty="0"/>
              <a:t>rights</a:t>
            </a:r>
            <a:r>
              <a:rPr lang="en-US" sz="1800" dirty="0"/>
              <a:t> of </a:t>
            </a:r>
            <a:r>
              <a:rPr lang="en-US" sz="1800" b="1" dirty="0"/>
              <a:t>users</a:t>
            </a:r>
            <a:r>
              <a:rPr lang="en-US" sz="1800" dirty="0"/>
              <a:t>/</a:t>
            </a:r>
            <a:r>
              <a:rPr lang="en-US" sz="1800" b="1" dirty="0"/>
              <a:t>groups</a:t>
            </a:r>
            <a:r>
              <a:rPr lang="en-US" sz="1800" dirty="0"/>
              <a:t> should be </a:t>
            </a:r>
            <a:r>
              <a:rPr lang="en-US" sz="1800" b="1" dirty="0"/>
              <a:t>respected</a:t>
            </a:r>
            <a:r>
              <a:rPr lang="en-US" sz="1800" dirty="0"/>
              <a:t> /</a:t>
            </a:r>
            <a:r>
              <a:rPr lang="en-US" sz="1800" b="1" dirty="0"/>
              <a:t>malicious</a:t>
            </a:r>
            <a:r>
              <a:rPr lang="en-US" sz="1800" dirty="0"/>
              <a:t> activities </a:t>
            </a:r>
            <a:r>
              <a:rPr lang="en-US" sz="1800" b="1" dirty="0"/>
              <a:t>avoided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 operating system </a:t>
            </a:r>
            <a:r>
              <a:rPr lang="en-US" b="1" u="sng" dirty="0"/>
              <a:t>manages multiple programs</a:t>
            </a:r>
            <a:r>
              <a:rPr lang="en-US" dirty="0"/>
              <a:t>.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Protecting each </a:t>
            </a:r>
            <a:r>
              <a:rPr lang="en-US" sz="1800" b="1" dirty="0"/>
              <a:t>running</a:t>
            </a:r>
            <a:r>
              <a:rPr lang="en-US" sz="1800" dirty="0"/>
              <a:t> app from </a:t>
            </a:r>
            <a:r>
              <a:rPr lang="en-US" sz="1800" b="1" dirty="0"/>
              <a:t>interfering</a:t>
            </a:r>
            <a:r>
              <a:rPr lang="en-US" sz="1800" dirty="0"/>
              <a:t> with </a:t>
            </a:r>
            <a:r>
              <a:rPr lang="en-US" sz="1800" b="1" dirty="0"/>
              <a:t>each other</a:t>
            </a:r>
            <a:r>
              <a:rPr lang="en-US" sz="1800" dirty="0"/>
              <a:t>/ avoid damaging of </a:t>
            </a:r>
            <a:r>
              <a:rPr lang="en-US" sz="1800" b="1" dirty="0"/>
              <a:t>resources</a:t>
            </a:r>
            <a:r>
              <a:rPr lang="en-US" sz="1800" dirty="0"/>
              <a:t> by </a:t>
            </a:r>
            <a:r>
              <a:rPr lang="en-US" sz="1800" b="1" dirty="0"/>
              <a:t>malicious</a:t>
            </a:r>
            <a:r>
              <a:rPr lang="en-US" sz="1800" dirty="0"/>
              <a:t> apps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25" y="622330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2397" y="2050099"/>
            <a:ext cx="7092906" cy="416782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just"/>
            <a:r>
              <a:rPr lang="en-US" sz="2400" dirty="0"/>
              <a:t>The </a:t>
            </a:r>
            <a:r>
              <a:rPr lang="en-US" sz="2400" b="1" dirty="0"/>
              <a:t>kernel </a:t>
            </a:r>
            <a:r>
              <a:rPr lang="en-US" sz="2400" dirty="0"/>
              <a:t>is the </a:t>
            </a:r>
            <a:r>
              <a:rPr lang="en-US" sz="2400" b="1" dirty="0"/>
              <a:t>core</a:t>
            </a:r>
            <a:r>
              <a:rPr lang="en-US" sz="2400" dirty="0"/>
              <a:t> component of the </a:t>
            </a:r>
            <a:r>
              <a:rPr lang="en-US" sz="2400" b="1" dirty="0"/>
              <a:t>operating system. </a:t>
            </a:r>
          </a:p>
          <a:p>
            <a:pPr algn="just"/>
            <a:r>
              <a:rPr lang="en-US" sz="2200" dirty="0"/>
              <a:t>It handles the </a:t>
            </a:r>
            <a:r>
              <a:rPr lang="en-US" sz="2200" b="1" dirty="0"/>
              <a:t>management</a:t>
            </a:r>
            <a:r>
              <a:rPr lang="en-US" sz="2200" dirty="0"/>
              <a:t> of </a:t>
            </a:r>
            <a:r>
              <a:rPr lang="en-US" sz="2200" b="1" dirty="0"/>
              <a:t>l</a:t>
            </a:r>
            <a:r>
              <a:rPr lang="en-US" sz="2200" b="1" u="sng" dirty="0"/>
              <a:t>ow-level hardware resources</a:t>
            </a:r>
            <a:r>
              <a:rPr lang="en-US" sz="2200" dirty="0"/>
              <a:t>, including </a:t>
            </a:r>
            <a:r>
              <a:rPr lang="en-US" sz="2200" b="1" dirty="0"/>
              <a:t>memory</a:t>
            </a:r>
            <a:r>
              <a:rPr lang="en-US" sz="2200" dirty="0"/>
              <a:t>, </a:t>
            </a:r>
            <a:r>
              <a:rPr lang="en-US" sz="2200" b="1" dirty="0"/>
              <a:t>processors</a:t>
            </a:r>
            <a:r>
              <a:rPr lang="en-US" sz="2200" dirty="0"/>
              <a:t>, and </a:t>
            </a:r>
            <a:r>
              <a:rPr lang="en-US" sz="2200" b="1" dirty="0"/>
              <a:t>input/output (I/O) devices</a:t>
            </a:r>
            <a:r>
              <a:rPr lang="en-US" sz="2200" dirty="0"/>
              <a:t>, such as a </a:t>
            </a:r>
            <a:r>
              <a:rPr lang="en-US" sz="2200" b="1" dirty="0"/>
              <a:t>keyboard</a:t>
            </a:r>
            <a:r>
              <a:rPr lang="en-US" sz="2200" dirty="0"/>
              <a:t>, </a:t>
            </a:r>
            <a:r>
              <a:rPr lang="en-US" sz="2200" b="1" dirty="0"/>
              <a:t>mouse</a:t>
            </a:r>
            <a:r>
              <a:rPr lang="en-US" sz="2200" dirty="0"/>
              <a:t>, or </a:t>
            </a:r>
            <a:r>
              <a:rPr lang="en-US" sz="2200" b="1" dirty="0"/>
              <a:t>video display</a:t>
            </a:r>
            <a:r>
              <a:rPr lang="en-US" sz="2200" dirty="0"/>
              <a:t>.</a:t>
            </a:r>
          </a:p>
          <a:p>
            <a:pPr algn="just"/>
            <a:r>
              <a:rPr lang="en-US" sz="2400" dirty="0"/>
              <a:t>Most </a:t>
            </a:r>
            <a:r>
              <a:rPr lang="en-US" sz="2400" b="1" dirty="0"/>
              <a:t>operating systems </a:t>
            </a:r>
            <a:r>
              <a:rPr lang="en-US" sz="2400" dirty="0"/>
              <a:t>define the tasks associated with the </a:t>
            </a:r>
            <a:r>
              <a:rPr lang="en-US" sz="2400" b="1" dirty="0"/>
              <a:t>kernel</a:t>
            </a:r>
            <a:r>
              <a:rPr lang="en-US" sz="2400" dirty="0"/>
              <a:t> in terms of a </a:t>
            </a:r>
            <a:r>
              <a:rPr lang="en-US" sz="2400" b="1" dirty="0"/>
              <a:t>layer metaphor</a:t>
            </a:r>
            <a:r>
              <a:rPr lang="en-US" sz="2400" dirty="0"/>
              <a:t>, with the hardware components, such as the </a:t>
            </a:r>
            <a:r>
              <a:rPr lang="en-US" sz="2400" b="1" dirty="0"/>
              <a:t>CPU, memory, and input/output devices being on the bottom, and users and applications being on the top.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30903" y="6217920"/>
            <a:ext cx="914400" cy="36512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r">
              <a:spcAft>
                <a:spcPts val="600"/>
              </a:spcAft>
              <a:defRPr/>
            </a:pPr>
            <a:fld id="{993643FF-F44F-4D81-807C-85B47B2D7F39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01D08-E1FF-477A-8119-D960B3C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75" y="2737120"/>
            <a:ext cx="3366480" cy="2784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Hash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reduce the size of the message that Bob has to sign, we often use cryptographic hash functions, which are checksums on messages that have some additional useful properties</a:t>
            </a:r>
          </a:p>
          <a:p>
            <a:r>
              <a:rPr lang="en-US" dirty="0"/>
              <a:t>A checksum on a message, M, that is:</a:t>
            </a:r>
          </a:p>
          <a:p>
            <a:r>
              <a:rPr lang="en-US" b="1" dirty="0"/>
              <a:t>One-way</a:t>
            </a:r>
            <a:r>
              <a:rPr lang="en-US" dirty="0"/>
              <a:t>: it should be easy to compute Y=H(M), but hard to find M given only Y</a:t>
            </a:r>
          </a:p>
          <a:p>
            <a:r>
              <a:rPr lang="en-US" b="1" dirty="0"/>
              <a:t>Collision-resistant:</a:t>
            </a:r>
            <a:r>
              <a:rPr lang="en-US" dirty="0"/>
              <a:t> it should be hard to find two messages, M and N, such that H(M)=H(N).</a:t>
            </a:r>
          </a:p>
          <a:p>
            <a:r>
              <a:rPr lang="en-US" b="1" dirty="0"/>
              <a:t>Examples: </a:t>
            </a:r>
            <a:r>
              <a:rPr lang="en-US" dirty="0"/>
              <a:t>SHA-1, SHA-2 (</a:t>
            </a:r>
            <a:r>
              <a:rPr lang="en-US" b="0" i="0" dirty="0">
                <a:solidFill>
                  <a:srgbClr val="6C6C6C"/>
                </a:solidFill>
                <a:effectLst/>
                <a:latin typeface="Arial" panose="020B0604020202020204" pitchFamily="34" charset="0"/>
              </a:rPr>
              <a:t> 224, 256, 384, 512) 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Input/Output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3181A17-66C3-49A8-A9C9-67AC703F4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077899"/>
              </p:ext>
            </p:extLst>
          </p:nvPr>
        </p:nvGraphicFramePr>
        <p:xfrm>
          <a:off x="318052" y="1419225"/>
          <a:ext cx="11692973" cy="46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5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17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19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21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System Calls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3643FF-F44F-4D81-807C-85B47B2D7F39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21</a:t>
            </a:fld>
            <a:endParaRPr lang="en-US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3E218728-AAB5-4B1C-8DF9-E1FB21E8A4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83382497"/>
              </p:ext>
            </p:extLst>
          </p:nvPr>
        </p:nvGraphicFramePr>
        <p:xfrm>
          <a:off x="266700" y="2012810"/>
          <a:ext cx="11506199" cy="425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A </a:t>
            </a:r>
            <a:r>
              <a:rPr lang="en-US" sz="2000" b="1" dirty="0"/>
              <a:t>process </a:t>
            </a:r>
            <a:r>
              <a:rPr lang="en-US" sz="2000" dirty="0"/>
              <a:t>is an </a:t>
            </a:r>
            <a:r>
              <a:rPr lang="en-US" sz="2000" b="1" dirty="0"/>
              <a:t>instance</a:t>
            </a:r>
            <a:r>
              <a:rPr lang="en-US" sz="2000" dirty="0"/>
              <a:t> of a program that is </a:t>
            </a:r>
            <a:r>
              <a:rPr lang="en-US" sz="2000" b="1" dirty="0"/>
              <a:t>currently executing</a:t>
            </a:r>
            <a:r>
              <a:rPr lang="en-US" sz="2000" dirty="0"/>
              <a:t>.</a:t>
            </a:r>
          </a:p>
          <a:p>
            <a:r>
              <a:rPr lang="en-US" sz="2000" dirty="0"/>
              <a:t>The actual contents of all programs are </a:t>
            </a:r>
            <a:r>
              <a:rPr lang="en-US" sz="2000" b="1" dirty="0"/>
              <a:t>initially</a:t>
            </a:r>
            <a:r>
              <a:rPr lang="en-US" sz="2000" dirty="0"/>
              <a:t> stored in </a:t>
            </a:r>
            <a:r>
              <a:rPr lang="en-US" sz="2000" b="1" dirty="0"/>
              <a:t>persistent storage</a:t>
            </a:r>
            <a:r>
              <a:rPr lang="en-US" sz="2000" dirty="0"/>
              <a:t>, such as a </a:t>
            </a:r>
            <a:r>
              <a:rPr lang="en-US" sz="2000" b="1" dirty="0"/>
              <a:t>hard drive</a:t>
            </a:r>
            <a:r>
              <a:rPr lang="en-US" sz="2000" dirty="0"/>
              <a:t>.</a:t>
            </a:r>
          </a:p>
          <a:p>
            <a:r>
              <a:rPr lang="en-US" sz="2000" dirty="0"/>
              <a:t>In order to be executed, a program must be </a:t>
            </a:r>
            <a:r>
              <a:rPr lang="en-US" sz="2000" b="1" dirty="0"/>
              <a:t>loaded</a:t>
            </a:r>
            <a:r>
              <a:rPr lang="en-US" sz="2000" dirty="0"/>
              <a:t> into </a:t>
            </a:r>
            <a:r>
              <a:rPr lang="en-US" sz="2000" b="1" dirty="0"/>
              <a:t>random-access memory (RAM)</a:t>
            </a:r>
            <a:r>
              <a:rPr lang="en-US" sz="2000" dirty="0"/>
              <a:t> and uniquely identified as a </a:t>
            </a:r>
            <a:r>
              <a:rPr lang="en-US" sz="2000" b="1" dirty="0"/>
              <a:t>process</a:t>
            </a:r>
            <a:r>
              <a:rPr lang="en-US" sz="2000" dirty="0"/>
              <a:t>. </a:t>
            </a:r>
          </a:p>
          <a:p>
            <a:r>
              <a:rPr lang="en-US" sz="2000" dirty="0"/>
              <a:t>In this way, multiple copies of the </a:t>
            </a:r>
            <a:r>
              <a:rPr lang="en-US" sz="2000" b="1" dirty="0"/>
              <a:t>same program </a:t>
            </a:r>
            <a:r>
              <a:rPr lang="en-US" sz="2000" dirty="0"/>
              <a:t>can be run as </a:t>
            </a:r>
            <a:r>
              <a:rPr lang="en-US" sz="2000" b="1" dirty="0"/>
              <a:t>different processes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For example, we can have multiple copies of MS </a:t>
            </a:r>
            <a:r>
              <a:rPr lang="en-US" sz="2000" dirty="0" err="1"/>
              <a:t>Powerpoint</a:t>
            </a:r>
            <a:r>
              <a:rPr lang="en-US" sz="2000" dirty="0"/>
              <a:t> open at the same time.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r">
              <a:spcAft>
                <a:spcPts val="600"/>
              </a:spcAft>
              <a:defRPr/>
            </a:pPr>
            <a:fld id="{993643FF-F44F-4D81-807C-85B47B2D7F39}" type="slidenum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69166" t="50000" r="10000" b="12667"/>
          <a:stretch>
            <a:fillRect/>
          </a:stretch>
        </p:blipFill>
        <p:spPr bwMode="auto">
          <a:xfrm>
            <a:off x="480060" y="1510302"/>
            <a:ext cx="3425957" cy="3836915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Process 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 dirty="0"/>
              <a:t>Each process running on a given computer is identified by a unique </a:t>
            </a:r>
            <a:r>
              <a:rPr lang="en-US" sz="2000" b="1" dirty="0"/>
              <a:t>nonnegative</a:t>
            </a:r>
            <a:r>
              <a:rPr lang="en-US" sz="2000" dirty="0"/>
              <a:t> integer, called the </a:t>
            </a:r>
            <a:r>
              <a:rPr lang="en-US" sz="2000" b="1" dirty="0"/>
              <a:t>process ID (PID). </a:t>
            </a:r>
          </a:p>
          <a:p>
            <a:r>
              <a:rPr lang="en-US" sz="2000" dirty="0"/>
              <a:t>Given the </a:t>
            </a:r>
            <a:r>
              <a:rPr lang="en-US" sz="2000" b="1" dirty="0"/>
              <a:t>PID</a:t>
            </a:r>
            <a:r>
              <a:rPr lang="en-US" sz="2000" dirty="0"/>
              <a:t> for a </a:t>
            </a:r>
            <a:r>
              <a:rPr lang="en-US" sz="2000" b="1" dirty="0"/>
              <a:t>process</a:t>
            </a:r>
            <a:r>
              <a:rPr lang="en-US" sz="2000" dirty="0"/>
              <a:t>, we can then </a:t>
            </a:r>
            <a:r>
              <a:rPr lang="en-US" sz="2000" b="1" dirty="0"/>
              <a:t>associate</a:t>
            </a:r>
            <a:r>
              <a:rPr lang="en-US" sz="2000" dirty="0"/>
              <a:t> its </a:t>
            </a:r>
            <a:r>
              <a:rPr lang="en-US" sz="2000" b="1" dirty="0"/>
              <a:t>CPU time, memory usage, user ID (UID), program name, et</a:t>
            </a:r>
            <a:r>
              <a:rPr lang="en-US" sz="2000" dirty="0"/>
              <a:t>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 fontScale="77500" lnSpcReduction="20000"/>
          </a:bodyPr>
          <a:lstStyle/>
          <a:p>
            <a:pPr>
              <a:spcAft>
                <a:spcPts val="600"/>
              </a:spcAft>
              <a:defRPr/>
            </a:pPr>
            <a:fld id="{2BDEA8A0-DFF0-4EC8-9630-F4035E457B1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64166" t="50000" r="6667" b="12667"/>
          <a:stretch>
            <a:fillRect/>
          </a:stretch>
        </p:blipFill>
        <p:spPr bwMode="auto">
          <a:xfrm>
            <a:off x="480060" y="2058405"/>
            <a:ext cx="3425957" cy="2740708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Users and the Process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591" y="2022601"/>
            <a:ext cx="11390244" cy="41543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If a user </a:t>
            </a:r>
            <a:r>
              <a:rPr lang="en-US" b="1" dirty="0">
                <a:solidFill>
                  <a:srgbClr val="FFFFFF"/>
                </a:solidFill>
              </a:rPr>
              <a:t>creates</a:t>
            </a:r>
            <a:r>
              <a:rPr lang="en-US" dirty="0">
                <a:solidFill>
                  <a:srgbClr val="FFFFFF"/>
                </a:solidFill>
              </a:rPr>
              <a:t> a new process by making a </a:t>
            </a:r>
            <a:r>
              <a:rPr lang="en-US" b="1" dirty="0">
                <a:solidFill>
                  <a:srgbClr val="FFFFFF"/>
                </a:solidFill>
              </a:rPr>
              <a:t>request</a:t>
            </a:r>
            <a:r>
              <a:rPr lang="en-US" dirty="0">
                <a:solidFill>
                  <a:srgbClr val="FFFFFF"/>
                </a:solidFill>
              </a:rPr>
              <a:t> to run some </a:t>
            </a:r>
            <a:r>
              <a:rPr lang="en-US" b="1" dirty="0">
                <a:solidFill>
                  <a:srgbClr val="FFFFFF"/>
                </a:solidFill>
              </a:rPr>
              <a:t>program</a:t>
            </a:r>
            <a:r>
              <a:rPr lang="en-US" dirty="0">
                <a:solidFill>
                  <a:srgbClr val="FFFFFF"/>
                </a:solidFill>
              </a:rPr>
              <a:t>, </a:t>
            </a:r>
          </a:p>
          <a:p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b="1" dirty="0">
                <a:solidFill>
                  <a:srgbClr val="FFFFFF"/>
                </a:solidFill>
              </a:rPr>
              <a:t>kernel</a:t>
            </a:r>
            <a:r>
              <a:rPr lang="en-US" dirty="0">
                <a:solidFill>
                  <a:srgbClr val="FFFFFF"/>
                </a:solidFill>
              </a:rPr>
              <a:t> sees this as an </a:t>
            </a:r>
            <a:r>
              <a:rPr lang="en-US" b="1" dirty="0">
                <a:solidFill>
                  <a:srgbClr val="FFFFFF"/>
                </a:solidFill>
              </a:rPr>
              <a:t>existing process asking </a:t>
            </a:r>
            <a:r>
              <a:rPr lang="en-US" dirty="0">
                <a:solidFill>
                  <a:srgbClr val="FFFFFF"/>
                </a:solidFill>
              </a:rPr>
              <a:t>to create a </a:t>
            </a:r>
            <a:r>
              <a:rPr lang="en-US" b="1" dirty="0">
                <a:solidFill>
                  <a:srgbClr val="FFFFFF"/>
                </a:solidFill>
              </a:rPr>
              <a:t>new process</a:t>
            </a:r>
            <a:r>
              <a:rPr lang="en-US" dirty="0">
                <a:solidFill>
                  <a:srgbClr val="FFFFFF"/>
                </a:solidFill>
              </a:rPr>
              <a:t>. </a:t>
            </a:r>
          </a:p>
          <a:p>
            <a:r>
              <a:rPr lang="en-US" dirty="0">
                <a:solidFill>
                  <a:srgbClr val="FFFFFF"/>
                </a:solidFill>
              </a:rPr>
              <a:t>The process is called </a:t>
            </a:r>
            <a:r>
              <a:rPr lang="en-US" b="1" dirty="0">
                <a:solidFill>
                  <a:srgbClr val="FFFFFF"/>
                </a:solidFill>
              </a:rPr>
              <a:t>forking</a:t>
            </a:r>
            <a:r>
              <a:rPr lang="en-US" dirty="0">
                <a:solidFill>
                  <a:srgbClr val="FFFFFF"/>
                </a:solidFill>
              </a:rPr>
              <a:t>. </a:t>
            </a:r>
          </a:p>
          <a:p>
            <a:r>
              <a:rPr lang="en-US" dirty="0">
                <a:solidFill>
                  <a:srgbClr val="FFFFFF"/>
                </a:solidFill>
              </a:rPr>
              <a:t>The existing process is the </a:t>
            </a:r>
            <a:r>
              <a:rPr lang="en-US" b="1" dirty="0">
                <a:solidFill>
                  <a:srgbClr val="FFFFFF"/>
                </a:solidFill>
              </a:rPr>
              <a:t>parent process </a:t>
            </a:r>
            <a:r>
              <a:rPr lang="en-US" dirty="0">
                <a:solidFill>
                  <a:srgbClr val="FFFFFF"/>
                </a:solidFill>
              </a:rPr>
              <a:t>and the one being forked is known as the </a:t>
            </a:r>
            <a:r>
              <a:rPr lang="en-US" b="1" dirty="0">
                <a:solidFill>
                  <a:srgbClr val="FFFFFF"/>
                </a:solidFill>
              </a:rPr>
              <a:t>child  process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 fontScale="77500" lnSpcReduction="20000"/>
          </a:bodyPr>
          <a:lstStyle/>
          <a:p>
            <a:pPr>
              <a:spcAft>
                <a:spcPts val="600"/>
              </a:spcAft>
              <a:defRPr/>
            </a:pPr>
            <a:fld id="{2BDEA8A0-DFF0-4EC8-9630-F4035E457B1D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39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Inter-process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1DA1FB3-C199-4FB8-9188-1A84D2540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105899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421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Inter-process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39C0EF3-3DC7-4477-9C5B-BB710A723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932990"/>
              </p:ext>
            </p:extLst>
          </p:nvPr>
        </p:nvGraphicFramePr>
        <p:xfrm>
          <a:off x="314326" y="1952625"/>
          <a:ext cx="11668124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0304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750121"/>
          </a:xfrm>
        </p:spPr>
        <p:txBody>
          <a:bodyPr>
            <a:normAutofit/>
          </a:bodyPr>
          <a:lstStyle/>
          <a:p>
            <a:r>
              <a:rPr lang="en-US" dirty="0"/>
              <a:t>File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2BDEA8A0-DFF0-4EC8-9630-F4035E457B1D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A8F1E75-A97D-435A-9D7E-73C949F9D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308664"/>
              </p:ext>
            </p:extLst>
          </p:nvPr>
        </p:nvGraphicFramePr>
        <p:xfrm>
          <a:off x="295275" y="2190750"/>
          <a:ext cx="11412629" cy="416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File System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501" y="798973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28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filesystem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-31342" r="-31342"/>
          <a:stretch>
            <a:fillRect/>
          </a:stretch>
        </p:blipFill>
        <p:spPr>
          <a:xfrm>
            <a:off x="4320063" y="1475571"/>
            <a:ext cx="7699952" cy="41059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2018034"/>
            <a:ext cx="7379006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File permissions are checked by the </a:t>
            </a:r>
            <a:r>
              <a:rPr lang="en-US" sz="1500" b="1" dirty="0"/>
              <a:t>operating system </a:t>
            </a:r>
            <a:r>
              <a:rPr lang="en-US" sz="1500" dirty="0"/>
              <a:t>to determine if a file is </a:t>
            </a:r>
            <a:r>
              <a:rPr lang="en-US" sz="1500" b="1" dirty="0"/>
              <a:t>readable</a:t>
            </a:r>
            <a:r>
              <a:rPr lang="en-US" sz="1500" dirty="0"/>
              <a:t>, </a:t>
            </a:r>
            <a:r>
              <a:rPr lang="en-US" sz="1500" b="1" dirty="0"/>
              <a:t>writable</a:t>
            </a:r>
            <a:r>
              <a:rPr lang="en-US" sz="1500" dirty="0"/>
              <a:t>, or </a:t>
            </a:r>
            <a:r>
              <a:rPr lang="en-US" sz="1500" b="1" dirty="0"/>
              <a:t>executable</a:t>
            </a:r>
            <a:r>
              <a:rPr lang="en-US" sz="1500" dirty="0"/>
              <a:t> by a </a:t>
            </a:r>
            <a:r>
              <a:rPr lang="en-US" sz="1500" b="1" dirty="0"/>
              <a:t>user</a:t>
            </a:r>
            <a:r>
              <a:rPr lang="en-US" sz="1500" dirty="0"/>
              <a:t> or </a:t>
            </a:r>
            <a:r>
              <a:rPr lang="en-US" sz="1500" b="1" dirty="0"/>
              <a:t>group</a:t>
            </a:r>
            <a:r>
              <a:rPr lang="en-US" sz="1500" dirty="0"/>
              <a:t> </a:t>
            </a:r>
            <a:r>
              <a:rPr lang="en-US" sz="1500" b="1" dirty="0"/>
              <a:t>of users.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In Unix-like OS’s, a </a:t>
            </a:r>
            <a:r>
              <a:rPr lang="en-US" sz="1500" b="1" dirty="0"/>
              <a:t>file permission matrix</a:t>
            </a:r>
            <a:r>
              <a:rPr lang="en-US" sz="1500" dirty="0"/>
              <a:t> shows who is allowed to do what to the file.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there is the </a:t>
            </a:r>
            <a:r>
              <a:rPr lang="en-US" sz="1500" b="1" dirty="0"/>
              <a:t>owner class</a:t>
            </a:r>
            <a:r>
              <a:rPr lang="en-US" sz="1500" dirty="0"/>
              <a:t>, which determines </a:t>
            </a:r>
            <a:r>
              <a:rPr lang="en-US" sz="1500" b="1" dirty="0"/>
              <a:t>permissions</a:t>
            </a:r>
            <a:r>
              <a:rPr lang="en-US" sz="1500" dirty="0"/>
              <a:t> for the creator of the ﬁle. 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Next is the </a:t>
            </a:r>
            <a:r>
              <a:rPr lang="en-US" sz="1500" b="1" dirty="0"/>
              <a:t>group class</a:t>
            </a:r>
            <a:r>
              <a:rPr lang="en-US" sz="1500" dirty="0"/>
              <a:t>, which determines permissions for users in the same group as the ﬁle. 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Finally, the </a:t>
            </a:r>
            <a:r>
              <a:rPr lang="en-US" sz="1500" b="1" dirty="0"/>
              <a:t>others class </a:t>
            </a:r>
            <a:r>
              <a:rPr lang="en-US" sz="1500" dirty="0"/>
              <a:t>determines permissions for users who are neither the </a:t>
            </a:r>
            <a:r>
              <a:rPr lang="en-US" sz="1500" b="1" dirty="0"/>
              <a:t>owner</a:t>
            </a:r>
            <a:r>
              <a:rPr lang="en-US" sz="1500" dirty="0"/>
              <a:t> of the ﬁle nor in the </a:t>
            </a:r>
            <a:r>
              <a:rPr lang="en-US" sz="1500" b="1" dirty="0"/>
              <a:t>same group as the ﬁle. </a:t>
            </a:r>
          </a:p>
        </p:txBody>
      </p:sp>
      <p:pic>
        <p:nvPicPr>
          <p:cNvPr id="7" name="Content Placeholder 6" descr="permission-matrix.pdf"/>
          <p:cNvPicPr>
            <a:picLocks noGrp="1" noChangeAspect="1"/>
          </p:cNvPicPr>
          <p:nvPr>
            <p:ph sz="half" idx="2"/>
          </p:nvPr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"/>
              <a:srcRect t="35236" b="35064"/>
              <a:stretch>
                <a:fillRect/>
              </a:stretch>
            </p:blipFill>
          </mc:Choice>
          <mc:Fallback>
            <p:blipFill>
              <a:blip r:embed="rId3"/>
              <a:srcRect t="35236" b="35064"/>
              <a:stretch>
                <a:fillRect/>
              </a:stretch>
            </p:blipFill>
          </mc:Fallback>
        </mc:AlternateContent>
        <p:spPr>
          <a:xfrm>
            <a:off x="7379006" y="2605532"/>
            <a:ext cx="5392777" cy="21276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56D7F-1E03-4DE4-894E-7A227B40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Crypt. Hash Func. For MTM prevention &amp; Integrity of critical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B6982-5F66-43B3-93EC-2BD9C9D04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94553"/>
            <a:ext cx="7239972" cy="646889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Cryptographic hash function can reduce the </a:t>
            </a:r>
            <a:r>
              <a:rPr lang="en-US" sz="2400" b="1" dirty="0"/>
              <a:t>time</a:t>
            </a:r>
            <a:r>
              <a:rPr lang="en-US" sz="2400" dirty="0"/>
              <a:t> and </a:t>
            </a:r>
            <a:r>
              <a:rPr lang="en-US" sz="2400" b="1" dirty="0"/>
              <a:t>space</a:t>
            </a:r>
            <a:r>
              <a:rPr lang="en-US" sz="2400" dirty="0"/>
              <a:t> needed for bob to perform a </a:t>
            </a:r>
            <a:r>
              <a:rPr lang="en-US" sz="2400" b="1" dirty="0"/>
              <a:t>digital signature </a:t>
            </a:r>
            <a:r>
              <a:rPr lang="en-US" sz="2400" dirty="0"/>
              <a:t>by first having him </a:t>
            </a:r>
            <a:r>
              <a:rPr lang="en-US" sz="2400" b="1" dirty="0"/>
              <a:t>hash the message </a:t>
            </a:r>
            <a:r>
              <a:rPr lang="en-US" sz="2400" dirty="0"/>
              <a:t>M to produce </a:t>
            </a:r>
            <a:r>
              <a:rPr lang="en-US" sz="2400" b="1" dirty="0"/>
              <a:t>h(M)</a:t>
            </a:r>
            <a:r>
              <a:rPr lang="en-US" sz="2400" dirty="0"/>
              <a:t> and then have him </a:t>
            </a:r>
            <a:r>
              <a:rPr lang="en-US" sz="2400" b="1" dirty="0"/>
              <a:t>sign</a:t>
            </a:r>
            <a:r>
              <a:rPr lang="en-US" sz="2400" dirty="0"/>
              <a:t> this value (also called Digest of M). </a:t>
            </a:r>
          </a:p>
          <a:p>
            <a:pPr lvl="1">
              <a:lnSpc>
                <a:spcPct val="110000"/>
              </a:lnSpc>
            </a:pPr>
            <a:r>
              <a:rPr lang="en-US" sz="2400" b="1" dirty="0"/>
              <a:t>S=E</a:t>
            </a:r>
            <a:r>
              <a:rPr lang="en-US" sz="2400" b="1" baseline="-25000" dirty="0"/>
              <a:t>S</a:t>
            </a:r>
            <a:r>
              <a:rPr lang="en-US" sz="2400" b="1" baseline="-44000" dirty="0"/>
              <a:t>B </a:t>
            </a:r>
            <a:r>
              <a:rPr lang="en-US" sz="2400" b="1" dirty="0"/>
              <a:t>(h(M))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Now to verify </a:t>
            </a:r>
            <a:r>
              <a:rPr lang="en-US" sz="2400" b="1" dirty="0"/>
              <a:t>signature</a:t>
            </a:r>
            <a:r>
              <a:rPr lang="en-US" sz="2400" dirty="0"/>
              <a:t> S on a </a:t>
            </a:r>
            <a:r>
              <a:rPr lang="en-US" sz="2400" b="1" dirty="0"/>
              <a:t>message</a:t>
            </a:r>
            <a:r>
              <a:rPr lang="en-US" sz="2400" dirty="0"/>
              <a:t> M, Alice computes </a:t>
            </a:r>
            <a:r>
              <a:rPr lang="en-US" sz="2400" b="1" dirty="0"/>
              <a:t>h(M), </a:t>
            </a:r>
            <a:r>
              <a:rPr lang="en-US" sz="2400" dirty="0"/>
              <a:t>which is easy and then check that</a:t>
            </a:r>
          </a:p>
          <a:p>
            <a:pPr lvl="1">
              <a:lnSpc>
                <a:spcPct val="110000"/>
              </a:lnSpc>
            </a:pPr>
            <a:r>
              <a:rPr lang="en-US" sz="2400" b="1" dirty="0"/>
              <a:t>D</a:t>
            </a:r>
            <a:r>
              <a:rPr lang="en-US" sz="2400" b="1" baseline="-25000" dirty="0"/>
              <a:t>P</a:t>
            </a:r>
            <a:r>
              <a:rPr lang="en-US" sz="2400" b="1" baseline="-44000" dirty="0"/>
              <a:t>B </a:t>
            </a:r>
            <a:r>
              <a:rPr lang="en-US" sz="2400" b="1" dirty="0"/>
              <a:t>(S)= h(M)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Signing a cryptographic digest of the message not only is </a:t>
            </a:r>
            <a:r>
              <a:rPr lang="en-US" sz="2400" b="1" dirty="0"/>
              <a:t>more efﬁcient than </a:t>
            </a:r>
            <a:r>
              <a:rPr lang="en-US" sz="2400" dirty="0"/>
              <a:t>signing the </a:t>
            </a:r>
            <a:r>
              <a:rPr lang="en-US" sz="2400" b="1" dirty="0"/>
              <a:t>message itself</a:t>
            </a:r>
            <a:r>
              <a:rPr lang="en-US" sz="2400" dirty="0"/>
              <a:t>, but also </a:t>
            </a:r>
            <a:r>
              <a:rPr lang="en-US" sz="2400" b="1" dirty="0"/>
              <a:t>defends</a:t>
            </a:r>
            <a:r>
              <a:rPr lang="en-US" sz="2400" dirty="0"/>
              <a:t> against the </a:t>
            </a:r>
            <a:r>
              <a:rPr lang="en-US" sz="2400" b="1" dirty="0"/>
              <a:t>man-in-the middle attack. </a:t>
            </a:r>
          </a:p>
          <a:p>
            <a:pPr lvl="1">
              <a:lnSpc>
                <a:spcPct val="110000"/>
              </a:lnSpc>
            </a:pPr>
            <a:r>
              <a:rPr lang="en-US" i="1" dirty="0"/>
              <a:t>It can also be used to protect the integrity of critical files in an OS.  </a:t>
            </a:r>
          </a:p>
        </p:txBody>
      </p:sp>
    </p:spTree>
    <p:extLst>
      <p:ext uri="{BB962C8B-B14F-4D97-AF65-F5344CB8AC3E}">
        <p14:creationId xmlns:p14="http://schemas.microsoft.com/office/powerpoint/2010/main" val="4236984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Memory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30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B3571D7-479C-48B2-99B0-1E3B19FD0D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731568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Memory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31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56FCA0A-E9B3-4E69-BE12-9C8BA0CD6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925444"/>
              </p:ext>
            </p:extLst>
          </p:nvPr>
        </p:nvGraphicFramePr>
        <p:xfrm>
          <a:off x="159027" y="1948085"/>
          <a:ext cx="11618844" cy="4979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Memory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501" y="798973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32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memory-model.pdf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43" r="-584"/>
          <a:stretch/>
        </p:blipFill>
        <p:spPr>
          <a:xfrm>
            <a:off x="7633251" y="308122"/>
            <a:ext cx="3106132" cy="55161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16" y="1051495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Memory Access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501" y="798973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33</a:t>
            </a:fld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8DE6E2D4-DD9E-4245-896D-ED5341ECF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007049"/>
              </p:ext>
            </p:extLst>
          </p:nvPr>
        </p:nvGraphicFramePr>
        <p:xfrm>
          <a:off x="3886201" y="417484"/>
          <a:ext cx="8133814" cy="593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3068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Memory Access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34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4EEB2EE5-8B93-49C7-B608-04DCF08A20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284955"/>
              </p:ext>
            </p:extLst>
          </p:nvPr>
        </p:nvGraphicFramePr>
        <p:xfrm>
          <a:off x="407505" y="1938140"/>
          <a:ext cx="12085982" cy="4838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0214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Memory Access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35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E9E566CE-C016-4C7A-B603-C83361E96E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278970"/>
              </p:ext>
            </p:extLst>
          </p:nvPr>
        </p:nvGraphicFramePr>
        <p:xfrm>
          <a:off x="-301" y="1719471"/>
          <a:ext cx="11927258" cy="5039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4652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Virtual Memory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3643FF-F44F-4D81-807C-85B47B2D7F39}" type="slidenum">
              <a:rPr lang="en-US" sz="18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36</a:t>
            </a:fld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390" y="2015732"/>
            <a:ext cx="6232371" cy="4732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There is generally </a:t>
            </a:r>
            <a:r>
              <a:rPr lang="en-US" sz="1800" b="1" dirty="0"/>
              <a:t>not enough computer memory </a:t>
            </a:r>
            <a:r>
              <a:rPr lang="en-US" sz="1800" dirty="0"/>
              <a:t>for the </a:t>
            </a:r>
            <a:r>
              <a:rPr lang="en-US" sz="1800" b="1" dirty="0"/>
              <a:t>address spaces of all running processes</a:t>
            </a:r>
            <a:r>
              <a:rPr lang="en-US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Nevertheless, the OS gives each </a:t>
            </a:r>
            <a:r>
              <a:rPr lang="en-US" sz="1800" b="1" dirty="0"/>
              <a:t>running process the illusion that it has access to its complete (contiguous) address space.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In reality, this view is </a:t>
            </a:r>
            <a:r>
              <a:rPr lang="en-US" sz="1800" b="1" dirty="0"/>
              <a:t>virtual</a:t>
            </a:r>
            <a:r>
              <a:rPr lang="en-US" sz="1800" dirty="0"/>
              <a:t>, in that the </a:t>
            </a:r>
            <a:r>
              <a:rPr lang="en-US" sz="1800" b="1" dirty="0"/>
              <a:t>OS supports this view, but it is not really how the memory </a:t>
            </a:r>
            <a:r>
              <a:rPr lang="en-US" sz="1800" dirty="0"/>
              <a:t>is organized.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Instead, memory is divided into </a:t>
            </a:r>
            <a:r>
              <a:rPr lang="en-US" sz="1800" b="1" dirty="0"/>
              <a:t>pages</a:t>
            </a:r>
            <a:r>
              <a:rPr lang="en-US" sz="1800" dirty="0"/>
              <a:t>, and the OS keeps track of </a:t>
            </a:r>
            <a:r>
              <a:rPr lang="en-US" sz="1800" b="1" dirty="0"/>
              <a:t>which ones are in memory </a:t>
            </a:r>
            <a:r>
              <a:rPr lang="en-US" sz="1800" dirty="0"/>
              <a:t>and which </a:t>
            </a:r>
            <a:r>
              <a:rPr lang="en-US" sz="1800" b="1" dirty="0"/>
              <a:t>ones are stored out to disk</a:t>
            </a:r>
            <a:r>
              <a:rPr lang="en-US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It allows for a </a:t>
            </a:r>
            <a:r>
              <a:rPr lang="en-US" sz="1800" b="1" dirty="0"/>
              <a:t>computer</a:t>
            </a:r>
            <a:r>
              <a:rPr lang="en-US" sz="1800" dirty="0"/>
              <a:t> to execute a set of processes that could not be </a:t>
            </a:r>
            <a:r>
              <a:rPr lang="en-US" sz="1800" b="1" dirty="0"/>
              <a:t>multitasked</a:t>
            </a:r>
            <a:r>
              <a:rPr lang="en-US" sz="1800" dirty="0"/>
              <a:t> if they all had to keep their entire </a:t>
            </a:r>
            <a:r>
              <a:rPr lang="en-US" sz="1800" b="1" dirty="0"/>
              <a:t>address spaces in main memory all the time.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11ECA-34BB-406D-AF89-3083251E0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282"/>
          <a:stretch/>
        </p:blipFill>
        <p:spPr>
          <a:xfrm>
            <a:off x="6332065" y="805583"/>
            <a:ext cx="4485134" cy="4660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899" y="957897"/>
            <a:ext cx="8229600" cy="595583"/>
          </a:xfrm>
        </p:spPr>
        <p:txBody>
          <a:bodyPr>
            <a:normAutofit/>
          </a:bodyPr>
          <a:lstStyle/>
          <a:p>
            <a:r>
              <a:rPr lang="en-US" b="1" dirty="0"/>
              <a:t>Page Faults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643FF-F44F-4D81-807C-85B47B2D7F3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3" name="Group 41"/>
          <p:cNvGrpSpPr/>
          <p:nvPr/>
        </p:nvGrpSpPr>
        <p:grpSpPr>
          <a:xfrm>
            <a:off x="35043" y="1821510"/>
            <a:ext cx="11318039" cy="4066804"/>
            <a:chOff x="-396058" y="-32817"/>
            <a:chExt cx="10020030" cy="6652726"/>
          </a:xfrm>
        </p:grpSpPr>
        <p:pic>
          <p:nvPicPr>
            <p:cNvPr id="13" name="Picture 12" descr="03-07c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1800" y="3505200"/>
              <a:ext cx="1661160" cy="1395984"/>
            </a:xfrm>
            <a:prstGeom prst="rect">
              <a:avLst/>
            </a:prstGeom>
          </p:spPr>
        </p:pic>
        <p:pic>
          <p:nvPicPr>
            <p:cNvPr id="14" name="Picture 13" descr="03-07b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8640" y="1143000"/>
              <a:ext cx="1584960" cy="138379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057400" y="3886200"/>
              <a:ext cx="6858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43200" y="3886200"/>
              <a:ext cx="6858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29000" y="3886200"/>
              <a:ext cx="6858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00600" y="3886200"/>
              <a:ext cx="6858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14800" y="3886200"/>
              <a:ext cx="6858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7201" y="2209800"/>
              <a:ext cx="1018227" cy="719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Process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396058" y="-32817"/>
              <a:ext cx="6569534" cy="1057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1. Process requests virtual address not in memory, causing a page fault.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73476" y="650500"/>
              <a:ext cx="3450496" cy="1336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2. Paging supervisor pages out</a:t>
              </a:r>
            </a:p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   an old block of RAM memory.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43000" y="5562601"/>
              <a:ext cx="4839786" cy="1057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3. Paging supervisor </a:t>
              </a:r>
              <a:r>
                <a:rPr lang="en-US" b="1" dirty="0">
                  <a:latin typeface="Arial" pitchFamily="34" charset="0"/>
                  <a:cs typeface="Arial" pitchFamily="34" charset="0"/>
                </a:rPr>
                <a:t>locates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 requested block </a:t>
              </a:r>
            </a:p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   on the </a:t>
              </a:r>
              <a:r>
                <a:rPr lang="en-US" b="1" dirty="0">
                  <a:latin typeface="Arial" pitchFamily="34" charset="0"/>
                  <a:cs typeface="Arial" pitchFamily="34" charset="0"/>
                </a:rPr>
                <a:t>disk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 and brings it into </a:t>
              </a:r>
              <a:r>
                <a:rPr lang="en-US" b="1" dirty="0">
                  <a:latin typeface="Arial" pitchFamily="34" charset="0"/>
                  <a:cs typeface="Arial" pitchFamily="34" charset="0"/>
                </a:rPr>
                <a:t>RAM memory</a:t>
              </a:r>
              <a:r>
                <a:rPr lang="en-US" dirty="0"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62200" y="1371600"/>
              <a:ext cx="1847493" cy="719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Arial" pitchFamily="34" charset="0"/>
                  <a:cs typeface="Arial" pitchFamily="34" charset="0"/>
                </a:rPr>
                <a:t>“read 0110101”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2057400" y="1447800"/>
              <a:ext cx="406908" cy="1194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09800" y="1868269"/>
              <a:ext cx="1980029" cy="1028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Arial" pitchFamily="34" charset="0"/>
                  <a:cs typeface="Arial" pitchFamily="34" charset="0"/>
                </a:rPr>
                <a:t>“Page fault,</a:t>
              </a:r>
            </a:p>
            <a:p>
              <a:r>
                <a:rPr lang="en-US" b="1" i="1" dirty="0">
                  <a:latin typeface="Arial" pitchFamily="34" charset="0"/>
                  <a:cs typeface="Arial" pitchFamily="34" charset="0"/>
                </a:rPr>
                <a:t> let me fix that.”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10800000" flipV="1">
              <a:off x="3657600" y="1908048"/>
              <a:ext cx="609600" cy="2255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97971" y="3733800"/>
              <a:ext cx="1659428" cy="1028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Blocks in</a:t>
              </a:r>
            </a:p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RAM memory: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38600" y="2590800"/>
              <a:ext cx="2031324" cy="719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Paging supervisor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33660" y="4888468"/>
              <a:ext cx="1505540" cy="719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External disk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867400" y="3276600"/>
              <a:ext cx="6858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old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34000" y="4800600"/>
              <a:ext cx="6858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new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446722" y="3422543"/>
              <a:ext cx="1411637" cy="467532"/>
            </a:xfrm>
            <a:custGeom>
              <a:avLst/>
              <a:gdLst>
                <a:gd name="connsiteX0" fmla="*/ 9041 w 1411637"/>
                <a:gd name="connsiteY0" fmla="*/ 467532 h 467532"/>
                <a:gd name="connsiteX1" fmla="*/ 233766 w 1411637"/>
                <a:gd name="connsiteY1" fmla="*/ 72325 h 467532"/>
                <a:gd name="connsiteX2" fmla="*/ 1411637 w 1411637"/>
                <a:gd name="connsiteY2" fmla="*/ 33579 h 4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1637" h="467532">
                  <a:moveTo>
                    <a:pt x="9041" y="467532"/>
                  </a:moveTo>
                  <a:cubicBezTo>
                    <a:pt x="4520" y="306091"/>
                    <a:pt x="0" y="144650"/>
                    <a:pt x="233766" y="72325"/>
                  </a:cubicBezTo>
                  <a:cubicBezTo>
                    <a:pt x="467532" y="0"/>
                    <a:pt x="939584" y="16789"/>
                    <a:pt x="1411637" y="33579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555783" y="3489702"/>
              <a:ext cx="767166" cy="90406"/>
            </a:xfrm>
            <a:custGeom>
              <a:avLst/>
              <a:gdLst>
                <a:gd name="connsiteX0" fmla="*/ 0 w 767166"/>
                <a:gd name="connsiteY0" fmla="*/ 12915 h 90406"/>
                <a:gd name="connsiteX1" fmla="*/ 371959 w 767166"/>
                <a:gd name="connsiteY1" fmla="*/ 12915 h 90406"/>
                <a:gd name="connsiteX2" fmla="*/ 767166 w 767166"/>
                <a:gd name="connsiteY2" fmla="*/ 90406 h 9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166" h="90406">
                  <a:moveTo>
                    <a:pt x="0" y="12915"/>
                  </a:moveTo>
                  <a:cubicBezTo>
                    <a:pt x="122049" y="6457"/>
                    <a:pt x="244098" y="0"/>
                    <a:pt x="371959" y="12915"/>
                  </a:cubicBezTo>
                  <a:cubicBezTo>
                    <a:pt x="499820" y="25830"/>
                    <a:pt x="633493" y="58118"/>
                    <a:pt x="767166" y="90406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6028841" y="4633993"/>
              <a:ext cx="968644" cy="542441"/>
            </a:xfrm>
            <a:custGeom>
              <a:avLst/>
              <a:gdLst>
                <a:gd name="connsiteX0" fmla="*/ 968644 w 968644"/>
                <a:gd name="connsiteY0" fmla="*/ 0 h 542441"/>
                <a:gd name="connsiteX1" fmla="*/ 519193 w 968644"/>
                <a:gd name="connsiteY1" fmla="*/ 464949 h 542441"/>
                <a:gd name="connsiteX2" fmla="*/ 0 w 968644"/>
                <a:gd name="connsiteY2" fmla="*/ 464949 h 5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44" h="542441">
                  <a:moveTo>
                    <a:pt x="968644" y="0"/>
                  </a:moveTo>
                  <a:cubicBezTo>
                    <a:pt x="824639" y="193728"/>
                    <a:pt x="680634" y="387457"/>
                    <a:pt x="519193" y="464949"/>
                  </a:cubicBezTo>
                  <a:cubicBezTo>
                    <a:pt x="357752" y="542441"/>
                    <a:pt x="178876" y="503695"/>
                    <a:pt x="0" y="464949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4455763" y="4355025"/>
              <a:ext cx="875654" cy="750376"/>
            </a:xfrm>
            <a:custGeom>
              <a:avLst/>
              <a:gdLst>
                <a:gd name="connsiteX0" fmla="*/ 875654 w 875654"/>
                <a:gd name="connsiteY0" fmla="*/ 681925 h 795579"/>
                <a:gd name="connsiteX1" fmla="*/ 348712 w 875654"/>
                <a:gd name="connsiteY1" fmla="*/ 681925 h 795579"/>
                <a:gd name="connsiteX2" fmla="*/ 0 w 875654"/>
                <a:gd name="connsiteY2" fmla="*/ 0 h 79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654" h="795579">
                  <a:moveTo>
                    <a:pt x="875654" y="681925"/>
                  </a:moveTo>
                  <a:cubicBezTo>
                    <a:pt x="685154" y="738752"/>
                    <a:pt x="494654" y="795579"/>
                    <a:pt x="348712" y="681925"/>
                  </a:cubicBezTo>
                  <a:cubicBezTo>
                    <a:pt x="202770" y="568271"/>
                    <a:pt x="101385" y="284135"/>
                    <a:pt x="0" y="0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>
              <a:stCxn id="22" idx="2"/>
            </p:cNvCxnSpPr>
            <p:nvPr/>
          </p:nvCxnSpPr>
          <p:spPr>
            <a:xfrm flipH="1">
              <a:off x="6859278" y="1987071"/>
              <a:ext cx="1039445" cy="94942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3" idx="0"/>
            </p:cNvCxnSpPr>
            <p:nvPr/>
          </p:nvCxnSpPr>
          <p:spPr>
            <a:xfrm flipV="1">
              <a:off x="3562894" y="5181604"/>
              <a:ext cx="1694908" cy="38099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 descr="03-07a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584" y="826008"/>
              <a:ext cx="1347216" cy="1383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/>
              <a:t>Virtual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38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416" y="2015732"/>
            <a:ext cx="5835691" cy="440494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b="1" dirty="0"/>
              <a:t>Virtual machine: </a:t>
            </a:r>
            <a:r>
              <a:rPr lang="en-US" sz="1800" dirty="0"/>
              <a:t>A view that an </a:t>
            </a:r>
            <a:r>
              <a:rPr lang="en-US" sz="1800" b="1" dirty="0"/>
              <a:t>OS presents that a process is running on a specific architecture and OS, </a:t>
            </a:r>
            <a:r>
              <a:rPr lang="en-US" sz="1800" dirty="0"/>
              <a:t>when really it is something else. E.g., a windows emulator on a Mac.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Virtual machine technology allows an operating system to </a:t>
            </a:r>
            <a:r>
              <a:rPr lang="en-US" sz="1800" b="1" dirty="0"/>
              <a:t>run without direct contact </a:t>
            </a:r>
            <a:r>
              <a:rPr lang="en-US" sz="1800" dirty="0"/>
              <a:t>with its </a:t>
            </a:r>
            <a:r>
              <a:rPr lang="en-US" sz="1800" b="1" dirty="0"/>
              <a:t>underlying hardware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Benefits: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Hardware Efficiency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Portability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Security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Management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16E97D-5269-4797-BD09-E39BF308A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164189"/>
            <a:ext cx="4960442" cy="3943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1"/>
          <p:cNvSpPr>
            <a:spLocks noGrp="1" noChangeArrowheads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tabLst>
                <a:tab pos="50800" algn="l"/>
                <a:tab pos="508000" algn="l"/>
                <a:tab pos="965200" algn="l"/>
                <a:tab pos="1422400" algn="l"/>
                <a:tab pos="1879600" algn="l"/>
                <a:tab pos="2336800" algn="l"/>
                <a:tab pos="2794000" algn="l"/>
                <a:tab pos="3251200" algn="l"/>
                <a:tab pos="3708400" algn="l"/>
                <a:tab pos="4165600" algn="l"/>
                <a:tab pos="4622800" algn="l"/>
                <a:tab pos="5080000" algn="l"/>
                <a:tab pos="5537200" algn="l"/>
                <a:tab pos="5994400" algn="l"/>
                <a:tab pos="6451600" algn="l"/>
                <a:tab pos="6908800" algn="l"/>
                <a:tab pos="7366000" algn="l"/>
                <a:tab pos="7823200" algn="l"/>
                <a:tab pos="8280400" algn="l"/>
                <a:tab pos="8737600" algn="l"/>
                <a:tab pos="9194800" algn="l"/>
                <a:tab pos="10071100" algn="l"/>
              </a:tabLst>
              <a:defRPr/>
            </a:pPr>
            <a:r>
              <a:rPr lang="en-US" sz="6000" dirty="0"/>
              <a:t>Operating Systems Security</a:t>
            </a:r>
            <a:endParaRPr lang="en-US" sz="6000" kern="1200" dirty="0"/>
          </a:p>
        </p:txBody>
      </p:sp>
      <p:sp>
        <p:nvSpPr>
          <p:cNvPr id="307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E0D8912C-2304-42C0-BDEE-437839B1727E}" type="slidenum">
              <a:rPr lang="en-US" sz="1000">
                <a:solidFill>
                  <a:srgbClr val="898989"/>
                </a:solidFill>
              </a:rPr>
              <a:pPr algn="r">
                <a:spcAft>
                  <a:spcPts val="600"/>
                </a:spcAft>
                <a:defRPr/>
              </a:pPr>
              <a:t>39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41884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Message Authentication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532" y="311285"/>
            <a:ext cx="7811311" cy="654671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b="1" dirty="0"/>
              <a:t>cryptographic hash function </a:t>
            </a:r>
            <a:r>
              <a:rPr lang="en-US" dirty="0"/>
              <a:t>h can be used in </a:t>
            </a:r>
            <a:r>
              <a:rPr lang="en-US" b="1" dirty="0"/>
              <a:t>conjunction</a:t>
            </a:r>
            <a:r>
              <a:rPr lang="en-US" dirty="0"/>
              <a:t> with a </a:t>
            </a:r>
            <a:r>
              <a:rPr lang="en-US" b="1" dirty="0"/>
              <a:t>secret key </a:t>
            </a:r>
            <a:r>
              <a:rPr lang="en-US" dirty="0"/>
              <a:t>shared by two </a:t>
            </a:r>
            <a:r>
              <a:rPr lang="en-US" b="1" dirty="0"/>
              <a:t>parties</a:t>
            </a:r>
            <a:r>
              <a:rPr lang="en-US" dirty="0"/>
              <a:t> to provide </a:t>
            </a:r>
            <a:r>
              <a:rPr lang="en-US" b="1" dirty="0"/>
              <a:t>integrity</a:t>
            </a:r>
            <a:r>
              <a:rPr lang="en-US" dirty="0"/>
              <a:t> </a:t>
            </a:r>
            <a:r>
              <a:rPr lang="en-US" b="1" dirty="0"/>
              <a:t>protection</a:t>
            </a:r>
            <a:r>
              <a:rPr lang="en-US" dirty="0"/>
              <a:t> to </a:t>
            </a:r>
            <a:r>
              <a:rPr lang="en-US" b="1" dirty="0"/>
              <a:t>messages</a:t>
            </a:r>
            <a:r>
              <a:rPr lang="en-US" dirty="0"/>
              <a:t> exchanged over an </a:t>
            </a:r>
            <a:r>
              <a:rPr lang="en-US" b="1" dirty="0"/>
              <a:t>insecure channel</a:t>
            </a:r>
          </a:p>
          <a:p>
            <a:pPr>
              <a:lnSpc>
                <a:spcPct val="110000"/>
              </a:lnSpc>
            </a:pPr>
            <a:r>
              <a:rPr lang="en-US" dirty="0"/>
              <a:t>Suppose Alice and Bob share a secret key </a:t>
            </a:r>
            <a:r>
              <a:rPr lang="en-US" b="1" dirty="0"/>
              <a:t>K</a:t>
            </a:r>
          </a:p>
          <a:p>
            <a:pPr>
              <a:lnSpc>
                <a:spcPct val="110000"/>
              </a:lnSpc>
            </a:pPr>
            <a:r>
              <a:rPr lang="en-US" dirty="0"/>
              <a:t>When </a:t>
            </a:r>
            <a:r>
              <a:rPr lang="en-US" b="1" dirty="0"/>
              <a:t>Alice</a:t>
            </a:r>
            <a:r>
              <a:rPr lang="en-US" dirty="0"/>
              <a:t> wants to send a message </a:t>
            </a:r>
            <a:r>
              <a:rPr lang="en-US" b="1" dirty="0"/>
              <a:t>M</a:t>
            </a:r>
            <a:r>
              <a:rPr lang="en-US" dirty="0"/>
              <a:t> to </a:t>
            </a:r>
            <a:r>
              <a:rPr lang="en-US" b="1" dirty="0"/>
              <a:t>Bob</a:t>
            </a:r>
            <a:r>
              <a:rPr lang="en-US" dirty="0"/>
              <a:t>, she computes the </a:t>
            </a:r>
            <a:r>
              <a:rPr lang="en-US" b="1" dirty="0"/>
              <a:t>hash</a:t>
            </a:r>
            <a:r>
              <a:rPr lang="en-US" dirty="0"/>
              <a:t> value of the key </a:t>
            </a:r>
            <a:r>
              <a:rPr lang="en-US" b="1" dirty="0"/>
              <a:t>K</a:t>
            </a:r>
            <a:r>
              <a:rPr lang="en-US" dirty="0"/>
              <a:t> concatenated with message </a:t>
            </a:r>
            <a:r>
              <a:rPr lang="en-US" b="1" dirty="0"/>
              <a:t>M: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 A = h(K||M).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This value A is called a message authentication code (MAC)</a:t>
            </a:r>
          </a:p>
          <a:p>
            <a:pPr>
              <a:lnSpc>
                <a:spcPct val="110000"/>
              </a:lnSpc>
            </a:pPr>
            <a:r>
              <a:rPr lang="en-US" dirty="0"/>
              <a:t>Alice then sends the pair (M,A) to Bob. </a:t>
            </a:r>
          </a:p>
          <a:p>
            <a:pPr>
              <a:lnSpc>
                <a:spcPct val="110000"/>
              </a:lnSpc>
            </a:pPr>
            <a:r>
              <a:rPr lang="en-US" dirty="0"/>
              <a:t>Since the communication channel is insecure, we denote with (M’,A’) the pair received by Bob. </a:t>
            </a:r>
          </a:p>
          <a:p>
            <a:pPr>
              <a:lnSpc>
                <a:spcPct val="110000"/>
              </a:lnSpc>
            </a:pPr>
            <a:r>
              <a:rPr lang="en-US" dirty="0"/>
              <a:t>Since Bob knows the secret K, he computes the authentication code for the received message M himself: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A’’ = h(K||M’). </a:t>
            </a:r>
          </a:p>
          <a:p>
            <a:pPr>
              <a:lnSpc>
                <a:spcPct val="110000"/>
              </a:lnSpc>
            </a:pPr>
            <a:r>
              <a:rPr lang="en-US" dirty="0"/>
              <a:t>If this computed MAC A’’ is equal to the received MAC A’, then Bob is assured that M’ is the message sent by Alice, i.e., A’’= A’ implies M’ = 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Process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12301" y="443732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40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654296" y="238539"/>
            <a:ext cx="7266845" cy="6738731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To protect a computer, it is essential to </a:t>
            </a:r>
            <a:r>
              <a:rPr lang="en-US" sz="2800" b="1" dirty="0"/>
              <a:t>monitor</a:t>
            </a:r>
            <a:r>
              <a:rPr lang="en-US" sz="2800" dirty="0"/>
              <a:t> and </a:t>
            </a:r>
            <a:r>
              <a:rPr lang="en-US" sz="2800" b="1" dirty="0"/>
              <a:t>protect</a:t>
            </a:r>
            <a:r>
              <a:rPr lang="en-US" sz="2800" dirty="0"/>
              <a:t> the </a:t>
            </a:r>
            <a:r>
              <a:rPr lang="en-US" sz="2800" b="1" dirty="0"/>
              <a:t>processes</a:t>
            </a:r>
            <a:r>
              <a:rPr lang="en-US" sz="2800" dirty="0"/>
              <a:t> that are </a:t>
            </a:r>
            <a:r>
              <a:rPr lang="en-US" sz="2800" b="1" dirty="0"/>
              <a:t>running</a:t>
            </a:r>
            <a:r>
              <a:rPr lang="en-US" sz="2800" dirty="0"/>
              <a:t> on that computer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The protection of a computer and its processes should be maintained all the time, during </a:t>
            </a:r>
            <a:r>
              <a:rPr lang="en-US" sz="2800" b="1" dirty="0"/>
              <a:t>booting, loading, running , sleeping/hibernating </a:t>
            </a:r>
            <a:r>
              <a:rPr lang="en-US" sz="2800" dirty="0"/>
              <a:t>state etc. </a:t>
            </a:r>
          </a:p>
        </p:txBody>
      </p:sp>
    </p:spTree>
    <p:extLst>
      <p:ext uri="{BB962C8B-B14F-4D97-AF65-F5344CB8AC3E}">
        <p14:creationId xmlns:p14="http://schemas.microsoft.com/office/powerpoint/2010/main" val="3636052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r>
              <a:rPr lang="en-US" sz="4000"/>
              <a:t>The Boot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The action of </a:t>
            </a:r>
            <a:r>
              <a:rPr lang="en-US" sz="2000" b="1" u="sng" dirty="0"/>
              <a:t>loading an operating system into memory </a:t>
            </a:r>
            <a:r>
              <a:rPr lang="en-US" sz="2000" dirty="0"/>
              <a:t>from a powered-off state is known as </a:t>
            </a:r>
            <a:r>
              <a:rPr lang="en-US" sz="2000" b="1" dirty="0"/>
              <a:t>booting </a:t>
            </a:r>
            <a:r>
              <a:rPr lang="en-US" sz="2000" dirty="0"/>
              <a:t>or</a:t>
            </a:r>
            <a:r>
              <a:rPr lang="en-US" sz="2000" b="1" dirty="0"/>
              <a:t> bootstrapping.</a:t>
            </a:r>
          </a:p>
          <a:p>
            <a:r>
              <a:rPr lang="en-US" sz="2000" dirty="0"/>
              <a:t>When a computer is turned on, it first executes code stored in </a:t>
            </a:r>
            <a:r>
              <a:rPr lang="en-US" sz="2000" u="sng" dirty="0"/>
              <a:t>a </a:t>
            </a:r>
            <a:r>
              <a:rPr lang="en-US" sz="2000" b="1" u="sng" dirty="0"/>
              <a:t>firmware component</a:t>
            </a:r>
            <a:r>
              <a:rPr lang="en-US" sz="2000" b="1" dirty="0"/>
              <a:t> </a:t>
            </a:r>
            <a:r>
              <a:rPr lang="en-US" sz="2000" dirty="0"/>
              <a:t>known as the </a:t>
            </a:r>
            <a:r>
              <a:rPr lang="en-US" sz="2000" b="1" dirty="0"/>
              <a:t>BIOS (basic input/output system). </a:t>
            </a:r>
          </a:p>
          <a:p>
            <a:r>
              <a:rPr lang="en-US" sz="2000" dirty="0"/>
              <a:t>On modern systems, the BIOS identifies the </a:t>
            </a:r>
            <a:r>
              <a:rPr lang="en-US" sz="2000" b="1" dirty="0"/>
              <a:t>system</a:t>
            </a:r>
            <a:r>
              <a:rPr lang="en-US" sz="2000" dirty="0"/>
              <a:t> </a:t>
            </a:r>
            <a:r>
              <a:rPr lang="en-US" sz="2000" b="1" dirty="0"/>
              <a:t>disk</a:t>
            </a:r>
            <a:r>
              <a:rPr lang="en-US" sz="2000" dirty="0"/>
              <a:t> and loads into </a:t>
            </a:r>
            <a:r>
              <a:rPr lang="en-US" sz="2000" b="1" dirty="0"/>
              <a:t>memory</a:t>
            </a:r>
            <a:r>
              <a:rPr lang="en-US" sz="2000" dirty="0"/>
              <a:t> the </a:t>
            </a:r>
            <a:r>
              <a:rPr lang="en-US" sz="2000" b="1" dirty="0"/>
              <a:t>second-stage boot loader (\</a:t>
            </a:r>
            <a:r>
              <a:rPr lang="en-US" sz="2000" b="1" dirty="0" err="1"/>
              <a:t>bootmgr</a:t>
            </a:r>
            <a:r>
              <a:rPr lang="en-US" sz="2000" b="1" dirty="0"/>
              <a:t>), </a:t>
            </a:r>
            <a:r>
              <a:rPr lang="en-US" sz="2000" dirty="0"/>
              <a:t>which handles loading the rest of the operating system into memory and then </a:t>
            </a:r>
            <a:r>
              <a:rPr lang="en-US" sz="2000" u="sng" dirty="0"/>
              <a:t>passes control of execution to the operating system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  <a:defRPr/>
            </a:pPr>
            <a:fld id="{2BDEA8A0-DFF0-4EC8-9630-F4035E457B1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23D1B4-AB9D-44CE-A28E-8B26C7C8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909667"/>
            <a:ext cx="5126736" cy="48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37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BIOS Passwords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3853" y="2097157"/>
            <a:ext cx="10349948" cy="379696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malicious user could potentially seize execution of a computer </a:t>
            </a:r>
            <a:r>
              <a:rPr lang="en-US" sz="2400" b="1" u="sng" dirty="0"/>
              <a:t>at several points </a:t>
            </a:r>
            <a:r>
              <a:rPr lang="en-US" sz="2400" dirty="0"/>
              <a:t>in the boot process. </a:t>
            </a:r>
          </a:p>
          <a:p>
            <a:r>
              <a:rPr lang="en-US" sz="2400" dirty="0"/>
              <a:t>To prevent an attacker from </a:t>
            </a:r>
            <a:r>
              <a:rPr lang="en-US" sz="2400" b="1" dirty="0"/>
              <a:t>initiating the first stages of booting, </a:t>
            </a:r>
            <a:r>
              <a:rPr lang="en-US" sz="2400" dirty="0"/>
              <a:t>many computers </a:t>
            </a:r>
            <a:r>
              <a:rPr lang="en-US" sz="2400" u="sng" dirty="0"/>
              <a:t>feature a </a:t>
            </a:r>
            <a:r>
              <a:rPr lang="en-US" sz="2400" b="1" u="sng" dirty="0"/>
              <a:t>BIOS password</a:t>
            </a:r>
            <a:r>
              <a:rPr lang="en-US" sz="2400" b="1" dirty="0"/>
              <a:t> </a:t>
            </a:r>
            <a:r>
              <a:rPr lang="en-US" sz="2400" dirty="0"/>
              <a:t>that </a:t>
            </a:r>
            <a:r>
              <a:rPr lang="en-US" sz="2400" b="1" dirty="0"/>
              <a:t>does not allow a second-stage boot loader</a:t>
            </a:r>
            <a:r>
              <a:rPr lang="en-US" sz="2400" dirty="0"/>
              <a:t> to be executed without proper authentication.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2BDEA8A0-DFF0-4EC8-9630-F4035E457B1D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42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287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9D4F7-3C76-42B8-B1FA-03EF94AE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1903"/>
            <a:ext cx="4628322" cy="49695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Boot Device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DD52-8A38-4558-9552-ECFEE2BAC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97157"/>
            <a:ext cx="10515600" cy="379696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There are some </a:t>
            </a:r>
            <a:r>
              <a:rPr lang="en-US" sz="2400" b="1" dirty="0"/>
              <a:t>other security </a:t>
            </a:r>
            <a:r>
              <a:rPr lang="en-US" sz="2400" dirty="0"/>
              <a:t>issues related to the boot sequence. </a:t>
            </a:r>
          </a:p>
          <a:p>
            <a:r>
              <a:rPr lang="en-US" sz="2400" dirty="0"/>
              <a:t>Most </a:t>
            </a:r>
            <a:r>
              <a:rPr lang="en-US" sz="2400" b="1" dirty="0"/>
              <a:t>second-stage boot loaders </a:t>
            </a:r>
            <a:r>
              <a:rPr lang="en-US" sz="2400" dirty="0"/>
              <a:t>allow the user to </a:t>
            </a:r>
            <a:r>
              <a:rPr lang="en-US" sz="2400" b="1" dirty="0"/>
              <a:t>specify which device </a:t>
            </a:r>
            <a:r>
              <a:rPr lang="en-US" sz="2400" dirty="0"/>
              <a:t>should be used to load the rest of the </a:t>
            </a:r>
            <a:r>
              <a:rPr lang="en-US" sz="2400" b="1" dirty="0"/>
              <a:t>operating system</a:t>
            </a:r>
            <a:r>
              <a:rPr lang="en-US" sz="2400" dirty="0"/>
              <a:t>.</a:t>
            </a:r>
          </a:p>
          <a:p>
            <a:pPr lvl="1"/>
            <a:r>
              <a:rPr lang="en-US" dirty="0"/>
              <a:t> In most cases, this option </a:t>
            </a:r>
            <a:r>
              <a:rPr lang="en-US" b="1" dirty="0"/>
              <a:t>defaults</a:t>
            </a:r>
            <a:r>
              <a:rPr lang="en-US" dirty="0"/>
              <a:t> to </a:t>
            </a:r>
            <a:r>
              <a:rPr lang="en-US" b="1" dirty="0"/>
              <a:t>booting from the hard drive</a:t>
            </a:r>
            <a:r>
              <a:rPr lang="en-US" dirty="0"/>
              <a:t>, or in the event of a new installation, from external media such as a </a:t>
            </a:r>
            <a:r>
              <a:rPr lang="en-US" b="1" dirty="0"/>
              <a:t>DVD drive</a:t>
            </a:r>
          </a:p>
          <a:p>
            <a:pPr lvl="1"/>
            <a:r>
              <a:rPr lang="en-US" dirty="0"/>
              <a:t> one should make sure that the </a:t>
            </a:r>
            <a:r>
              <a:rPr lang="en-US" b="1" dirty="0"/>
              <a:t>operating system is always booted from trusted media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E6E34-9DB1-4F24-82F1-E9A98EAE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BA847D45-FF56-467C-A16B-FC3ACD04248E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420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9D4F7-3C76-42B8-B1FA-03EF94AE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769673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Boot Device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DD52-8A38-4558-9552-ECFEE2BAC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1" y="2038350"/>
            <a:ext cx="10687050" cy="415372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There is a </a:t>
            </a:r>
            <a:r>
              <a:rPr lang="en-US" sz="2400" b="1" dirty="0"/>
              <a:t>customizable hierarchy </a:t>
            </a:r>
            <a:r>
              <a:rPr lang="en-US" sz="2400" dirty="0"/>
              <a:t>that determines the order of </a:t>
            </a:r>
            <a:r>
              <a:rPr lang="en-US" sz="2400" b="1" dirty="0"/>
              <a:t>precedence of booting devices</a:t>
            </a:r>
            <a:r>
              <a:rPr lang="en-US" sz="2400" dirty="0"/>
              <a:t>: the ﬁrst available device in the list is used for booting. </a:t>
            </a:r>
          </a:p>
          <a:p>
            <a:r>
              <a:rPr lang="en-US" sz="2400" dirty="0"/>
              <a:t>This </a:t>
            </a:r>
            <a:r>
              <a:rPr lang="en-US" sz="2400" b="1" dirty="0"/>
              <a:t>ﬂexibility</a:t>
            </a:r>
            <a:r>
              <a:rPr lang="en-US" sz="2400" dirty="0"/>
              <a:t> is important for </a:t>
            </a:r>
            <a:r>
              <a:rPr lang="en-US" sz="2400" b="1" dirty="0"/>
              <a:t>installation</a:t>
            </a:r>
            <a:r>
              <a:rPr lang="en-US" sz="2400" dirty="0"/>
              <a:t> and </a:t>
            </a:r>
            <a:r>
              <a:rPr lang="en-US" sz="2400" b="1" dirty="0"/>
              <a:t>troubleshooting</a:t>
            </a:r>
            <a:r>
              <a:rPr lang="en-US" sz="2400" dirty="0"/>
              <a:t> purposes, but it could allow an attacker with </a:t>
            </a:r>
            <a:r>
              <a:rPr lang="en-US" sz="2400" b="1" dirty="0"/>
              <a:t>physical</a:t>
            </a:r>
            <a:r>
              <a:rPr lang="en-US" sz="2400" dirty="0"/>
              <a:t> access to boot another </a:t>
            </a:r>
            <a:r>
              <a:rPr lang="en-US" sz="2400" b="1" dirty="0"/>
              <a:t>OS</a:t>
            </a:r>
            <a:r>
              <a:rPr lang="en-US" sz="2400" dirty="0"/>
              <a:t> from an </a:t>
            </a:r>
            <a:r>
              <a:rPr lang="en-US" sz="2400" b="1" dirty="0"/>
              <a:t>external media- </a:t>
            </a:r>
            <a:r>
              <a:rPr lang="en-US" sz="2400" dirty="0"/>
              <a:t>bypassing the security mechanisms built into the OS intended to run on the computer. </a:t>
            </a:r>
          </a:p>
          <a:p>
            <a:pPr lvl="1"/>
            <a:r>
              <a:rPr lang="en-US" dirty="0"/>
              <a:t>To prevent these attacks: second- stage boot loader </a:t>
            </a:r>
            <a:r>
              <a:rPr lang="en-US" b="1" dirty="0"/>
              <a:t>password</a:t>
            </a:r>
            <a:r>
              <a:rPr lang="en-US" dirty="0"/>
              <a:t> </a:t>
            </a:r>
            <a:r>
              <a:rPr lang="en-US" b="1" dirty="0"/>
              <a:t>protection</a:t>
            </a:r>
            <a:r>
              <a:rPr lang="en-US" dirty="0"/>
              <a:t> that only allow </a:t>
            </a:r>
            <a:r>
              <a:rPr lang="en-US" b="1" dirty="0"/>
              <a:t>authorized</a:t>
            </a:r>
            <a:r>
              <a:rPr lang="en-US" dirty="0"/>
              <a:t> </a:t>
            </a:r>
            <a:r>
              <a:rPr lang="en-US" b="1" dirty="0"/>
              <a:t>users</a:t>
            </a:r>
            <a:r>
              <a:rPr lang="en-US" dirty="0"/>
              <a:t> to boot from </a:t>
            </a:r>
            <a:r>
              <a:rPr lang="en-US" b="1" dirty="0"/>
              <a:t>external storage media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E6E34-9DB1-4F24-82F1-E9A98EAE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BA847D45-FF56-467C-A16B-FC3ACD04248E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54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8267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Hibernation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C9837AB9-9331-4FBD-9E65-DB97B45B4D2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69469107"/>
              </p:ext>
            </p:extLst>
          </p:nvPr>
        </p:nvGraphicFramePr>
        <p:xfrm>
          <a:off x="104775" y="1990726"/>
          <a:ext cx="12087225" cy="407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r">
              <a:spcAft>
                <a:spcPts val="600"/>
              </a:spcAft>
              <a:defRPr/>
            </a:pPr>
            <a:fld id="{993643FF-F44F-4D81-807C-85B47B2D7F39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76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71575"/>
            <a:ext cx="8534400" cy="62865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Monitoring, Management, and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05024"/>
            <a:ext cx="11325225" cy="3857625"/>
          </a:xfrm>
        </p:spPr>
        <p:txBody>
          <a:bodyPr anchor="b">
            <a:normAutofit/>
          </a:bodyPr>
          <a:lstStyle/>
          <a:p>
            <a:r>
              <a:rPr lang="en-US" sz="2000" dirty="0"/>
              <a:t>One of the most important aspects of operating systems security is something military people call “</a:t>
            </a:r>
            <a:r>
              <a:rPr lang="en-US" sz="2000" b="1" dirty="0"/>
              <a:t>situational awareness</a:t>
            </a:r>
            <a:r>
              <a:rPr lang="en-US" sz="2000" dirty="0"/>
              <a:t>.” </a:t>
            </a:r>
          </a:p>
          <a:p>
            <a:r>
              <a:rPr lang="en-US" sz="2000" dirty="0"/>
              <a:t>Keeping track of what </a:t>
            </a:r>
            <a:r>
              <a:rPr lang="en-US" sz="2000" b="1" dirty="0"/>
              <a:t>processes</a:t>
            </a:r>
            <a:r>
              <a:rPr lang="en-US" sz="2000" dirty="0"/>
              <a:t> are </a:t>
            </a:r>
            <a:r>
              <a:rPr lang="en-US" sz="2000" b="1" dirty="0"/>
              <a:t>running</a:t>
            </a:r>
            <a:r>
              <a:rPr lang="en-US" sz="2000" dirty="0"/>
              <a:t>, what other </a:t>
            </a:r>
            <a:r>
              <a:rPr lang="en-US" sz="2000" b="1" dirty="0"/>
              <a:t>machines</a:t>
            </a:r>
            <a:r>
              <a:rPr lang="en-US" sz="2000" dirty="0"/>
              <a:t> have </a:t>
            </a:r>
            <a:r>
              <a:rPr lang="en-US" sz="2000" b="1" dirty="0"/>
              <a:t>interacted</a:t>
            </a:r>
            <a:r>
              <a:rPr lang="en-US" sz="2000" dirty="0"/>
              <a:t> with the </a:t>
            </a:r>
            <a:r>
              <a:rPr lang="en-US" sz="2000" b="1" dirty="0"/>
              <a:t>system</a:t>
            </a:r>
            <a:r>
              <a:rPr lang="en-US" sz="2000" dirty="0"/>
              <a:t> via the </a:t>
            </a:r>
            <a:r>
              <a:rPr lang="en-US" sz="2000" b="1" dirty="0"/>
              <a:t>Internet</a:t>
            </a:r>
            <a:r>
              <a:rPr lang="en-US" sz="2000" dirty="0"/>
              <a:t>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000" dirty="0"/>
              <a:t> For example, noticing </a:t>
            </a:r>
            <a:r>
              <a:rPr lang="en-US" sz="2000" b="1" dirty="0"/>
              <a:t>log entries </a:t>
            </a:r>
            <a:r>
              <a:rPr lang="en-US" sz="2000" dirty="0"/>
              <a:t>of </a:t>
            </a:r>
            <a:r>
              <a:rPr lang="en-US" sz="2000" b="1" dirty="0"/>
              <a:t>repeated</a:t>
            </a:r>
            <a:r>
              <a:rPr lang="en-US" sz="2000" dirty="0"/>
              <a:t> </a:t>
            </a:r>
            <a:r>
              <a:rPr lang="en-US" sz="2000" b="1" dirty="0"/>
              <a:t>failed</a:t>
            </a:r>
            <a:r>
              <a:rPr lang="en-US" sz="2000" dirty="0"/>
              <a:t> </a:t>
            </a:r>
            <a:r>
              <a:rPr lang="en-US" sz="2000" b="1" dirty="0"/>
              <a:t>attempts</a:t>
            </a:r>
            <a:r>
              <a:rPr lang="en-US" sz="2000" dirty="0"/>
              <a:t> to log in may warn of a </a:t>
            </a:r>
            <a:r>
              <a:rPr lang="en-US" sz="2000" b="1" dirty="0"/>
              <a:t>brute-force attack</a:t>
            </a:r>
            <a:r>
              <a:rPr lang="en-US" sz="2000" dirty="0"/>
              <a:t>, and prompt a system </a:t>
            </a:r>
            <a:r>
              <a:rPr lang="en-US" sz="2000" b="1" dirty="0"/>
              <a:t>administrator</a:t>
            </a:r>
            <a:r>
              <a:rPr lang="en-US" sz="2000" dirty="0"/>
              <a:t> to </a:t>
            </a:r>
            <a:r>
              <a:rPr lang="en-US" sz="2000" b="1" dirty="0"/>
              <a:t>change passwords </a:t>
            </a:r>
            <a:r>
              <a:rPr lang="en-US" sz="2000" dirty="0"/>
              <a:t>to </a:t>
            </a:r>
            <a:r>
              <a:rPr lang="en-US" sz="2000" b="1" dirty="0"/>
              <a:t>ensure safety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993643FF-F44F-4D81-807C-85B47B2D7F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57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Event Logging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3643FF-F44F-4D81-807C-85B47B2D7F39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391" y="2015734"/>
            <a:ext cx="6964380" cy="403774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Operating systems therefore feature built-in systems for managing event </a:t>
            </a:r>
            <a:r>
              <a:rPr lang="en-US" b="1" dirty="0"/>
              <a:t>logging</a:t>
            </a:r>
            <a:r>
              <a:rPr lang="en-US" dirty="0"/>
              <a:t>. </a:t>
            </a:r>
          </a:p>
          <a:p>
            <a:pPr>
              <a:lnSpc>
                <a:spcPct val="110000"/>
              </a:lnSpc>
            </a:pPr>
            <a:r>
              <a:rPr lang="en-US" dirty="0"/>
              <a:t>Windows deﬁnes three possible sources of logs, “</a:t>
            </a:r>
            <a:r>
              <a:rPr lang="en-US" b="1" dirty="0"/>
              <a:t>System</a:t>
            </a:r>
            <a:r>
              <a:rPr lang="en-US" dirty="0"/>
              <a:t>,” “</a:t>
            </a:r>
            <a:r>
              <a:rPr lang="en-US" b="1" dirty="0"/>
              <a:t>Application</a:t>
            </a:r>
            <a:r>
              <a:rPr lang="en-US" dirty="0"/>
              <a:t>,” and “</a:t>
            </a:r>
            <a:r>
              <a:rPr lang="en-US" b="1" dirty="0"/>
              <a:t>Security</a:t>
            </a:r>
            <a:r>
              <a:rPr lang="en-US" dirty="0"/>
              <a:t>.” </a:t>
            </a:r>
          </a:p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dirty="0"/>
              <a:t>System</a:t>
            </a:r>
            <a:r>
              <a:rPr lang="en-US" dirty="0"/>
              <a:t> log can only be written to by the </a:t>
            </a:r>
            <a:r>
              <a:rPr lang="en-US" b="1" dirty="0"/>
              <a:t>operating system</a:t>
            </a:r>
            <a:r>
              <a:rPr lang="en-US" dirty="0"/>
              <a:t> itself, while the </a:t>
            </a:r>
            <a:r>
              <a:rPr lang="en-US" b="1" dirty="0"/>
              <a:t>Application</a:t>
            </a:r>
            <a:r>
              <a:rPr lang="en-US" dirty="0"/>
              <a:t> </a:t>
            </a:r>
            <a:r>
              <a:rPr lang="en-US" b="1" dirty="0"/>
              <a:t>log</a:t>
            </a:r>
            <a:r>
              <a:rPr lang="en-US" dirty="0"/>
              <a:t> may be written to by ordinary </a:t>
            </a:r>
            <a:r>
              <a:rPr lang="en-US" b="1" dirty="0"/>
              <a:t>applications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 Finally, the </a:t>
            </a:r>
            <a:r>
              <a:rPr lang="en-US" b="1" dirty="0"/>
              <a:t>Security</a:t>
            </a:r>
            <a:r>
              <a:rPr lang="en-US" dirty="0"/>
              <a:t> log can only be written to by a special Windows service known as the </a:t>
            </a:r>
            <a:r>
              <a:rPr lang="en-US" b="1" dirty="0"/>
              <a:t>Local Security Authority Subsystem</a:t>
            </a:r>
            <a:r>
              <a:rPr lang="en-US" dirty="0"/>
              <a:t> Service.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BD1DE-A40F-44F8-BD51-21D0317CE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771" y="949594"/>
            <a:ext cx="4929447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66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Process Monitoring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3643FF-F44F-4D81-807C-85B47B2D7F39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48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39ABF68-C637-471B-8DB8-4CF1925576F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8178949"/>
              </p:ext>
            </p:extLst>
          </p:nvPr>
        </p:nvGraphicFramePr>
        <p:xfrm>
          <a:off x="347871" y="2008046"/>
          <a:ext cx="11618842" cy="4571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0363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Process Explorer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218" y="798973"/>
            <a:ext cx="811019" cy="503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 smtClean="0"/>
              <a:pPr algn="l">
                <a:lnSpc>
                  <a:spcPct val="90000"/>
                </a:lnSpc>
                <a:spcAft>
                  <a:spcPts val="600"/>
                </a:spcAft>
                <a:defRPr/>
              </a:pPr>
              <a:t>49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process-explorer.png"/>
          <p:cNvPicPr>
            <a:picLocks noGrp="1" noChangeAspect="1"/>
          </p:cNvPicPr>
          <p:nvPr>
            <p:ph idx="1"/>
          </p:nvPr>
        </p:nvPicPr>
        <p:blipFill>
          <a:blip r:embed="rId3"/>
          <a:srcRect l="-5373" r="-5261"/>
          <a:stretch>
            <a:fillRect/>
          </a:stretch>
        </p:blipFill>
        <p:spPr>
          <a:xfrm>
            <a:off x="5078141" y="1116345"/>
            <a:ext cx="5363385" cy="38661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76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Authentication Codes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2092583" y="2223641"/>
            <a:ext cx="8321265" cy="3547884"/>
            <a:chOff x="76200" y="228600"/>
            <a:chExt cx="11832991" cy="6894862"/>
          </a:xfrm>
        </p:grpSpPr>
        <p:pic>
          <p:nvPicPr>
            <p:cNvPr id="5" name="Picture 4" descr="01-08d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9400" y="4419600"/>
              <a:ext cx="1260475" cy="1606550"/>
            </a:xfrm>
            <a:prstGeom prst="rect">
              <a:avLst/>
            </a:prstGeom>
          </p:spPr>
        </p:pic>
        <p:pic>
          <p:nvPicPr>
            <p:cNvPr id="6" name="Picture 5" descr="01-08a.wm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4114800"/>
              <a:ext cx="1817725" cy="1764792"/>
            </a:xfrm>
            <a:prstGeom prst="rect">
              <a:avLst/>
            </a:prstGeom>
          </p:spPr>
        </p:pic>
        <p:pic>
          <p:nvPicPr>
            <p:cNvPr id="7" name="Picture 2" descr="C:\Users\Roberto\AppData\Local\Microsoft\Windows\Temporary Internet Files\Content.IE5\RTRFORL5\MCj04339030000[1]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>
              <a:off x="1600200" y="4191000"/>
              <a:ext cx="788670" cy="788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 descr="C:\Users\Roberto\AppData\Local\Microsoft\Windows\Temporary Internet Files\Content.IE5\RTRFORL5\MCj04339030000[1]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/>
            <a:stretch>
              <a:fillRect/>
            </a:stretch>
          </p:blipFill>
          <p:spPr bwMode="auto">
            <a:xfrm>
              <a:off x="9448800" y="4191000"/>
              <a:ext cx="788670" cy="788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01-12.wm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200" y="2802072"/>
              <a:ext cx="1120776" cy="931728"/>
            </a:xfrm>
            <a:prstGeom prst="rect">
              <a:avLst/>
            </a:prstGeom>
          </p:spPr>
        </p:pic>
        <p:pic>
          <p:nvPicPr>
            <p:cNvPr id="10" name="Picture 9" descr="01-12.wm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0600" y="1371600"/>
              <a:ext cx="1120776" cy="931728"/>
            </a:xfrm>
            <a:prstGeom prst="rect">
              <a:avLst/>
            </a:prstGeom>
          </p:spPr>
        </p:pic>
        <p:pic>
          <p:nvPicPr>
            <p:cNvPr id="11" name="Picture 10" descr="01-08b.wmf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8875579">
              <a:off x="177904" y="2552193"/>
              <a:ext cx="1008768" cy="1135714"/>
            </a:xfrm>
            <a:prstGeom prst="rect">
              <a:avLst/>
            </a:prstGeom>
          </p:spPr>
        </p:pic>
        <p:pic>
          <p:nvPicPr>
            <p:cNvPr id="12" name="Picture 11" descr="01-08c.wm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" y="4495800"/>
              <a:ext cx="1136650" cy="142875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400800" y="2667001"/>
              <a:ext cx="3200400" cy="1136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(attack detected)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=?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1158240" y="3130127"/>
              <a:ext cx="441960" cy="3810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65648" y="3502968"/>
              <a:ext cx="801747" cy="598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MAC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1675884" y="2977727"/>
              <a:ext cx="686832" cy="685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7" name="Down Arrow 16"/>
            <p:cNvSpPr/>
            <p:nvPr/>
          </p:nvSpPr>
          <p:spPr bwMode="auto">
            <a:xfrm flipV="1">
              <a:off x="1771650" y="3716272"/>
              <a:ext cx="495300" cy="457200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95400" y="4800601"/>
              <a:ext cx="1447799" cy="1614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shared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secret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key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34303" y="228600"/>
              <a:ext cx="2755460" cy="12560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Communication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channel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588" y="6029980"/>
              <a:ext cx="1352199" cy="7177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Sender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208228" y="6029980"/>
              <a:ext cx="1700963" cy="7177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Recipient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rot="5400000">
              <a:off x="1447800" y="2743200"/>
              <a:ext cx="4876800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4267200" y="2743200"/>
              <a:ext cx="4876800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341659" y="5867400"/>
              <a:ext cx="2049726" cy="12560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Attacker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(modifying)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3733800" y="3130127"/>
              <a:ext cx="1219200" cy="3810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5791200" y="3130127"/>
              <a:ext cx="1143000" cy="3810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7" name="Bent Arrow 26"/>
            <p:cNvSpPr/>
            <p:nvPr/>
          </p:nvSpPr>
          <p:spPr>
            <a:xfrm>
              <a:off x="533400" y="1676400"/>
              <a:ext cx="4191000" cy="990600"/>
            </a:xfrm>
            <a:prstGeom prst="bentArrow">
              <a:avLst>
                <a:gd name="adj1" fmla="val 19406"/>
                <a:gd name="adj2" fmla="val 19406"/>
                <a:gd name="adj3" fmla="val 25000"/>
                <a:gd name="adj4" fmla="val 4375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8" name="Bent Arrow 27"/>
            <p:cNvSpPr/>
            <p:nvPr/>
          </p:nvSpPr>
          <p:spPr>
            <a:xfrm rot="5400000">
              <a:off x="8153400" y="-362528"/>
              <a:ext cx="990600" cy="5257800"/>
            </a:xfrm>
            <a:prstGeom prst="bentArrow">
              <a:avLst>
                <a:gd name="adj1" fmla="val 19406"/>
                <a:gd name="adj2" fmla="val 19406"/>
                <a:gd name="adj3" fmla="val 25000"/>
                <a:gd name="adj4" fmla="val 4375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54114" y="3502968"/>
              <a:ext cx="801747" cy="598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MAC</a:t>
              </a:r>
            </a:p>
          </p:txBody>
        </p:sp>
        <p:sp>
          <p:nvSpPr>
            <p:cNvPr id="30" name="Flowchart: Predefined Process 29"/>
            <p:cNvSpPr/>
            <p:nvPr/>
          </p:nvSpPr>
          <p:spPr>
            <a:xfrm>
              <a:off x="2971800" y="3206327"/>
              <a:ext cx="685800" cy="228600"/>
            </a:xfrm>
            <a:prstGeom prst="flowChartPredefinedProcess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6B34339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438400" y="3130127"/>
              <a:ext cx="441960" cy="3810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2" name="Flowchart: Predefined Process 31"/>
            <p:cNvSpPr/>
            <p:nvPr/>
          </p:nvSpPr>
          <p:spPr>
            <a:xfrm>
              <a:off x="5023621" y="3206327"/>
              <a:ext cx="685800" cy="228600"/>
            </a:xfrm>
            <a:prstGeom prst="flowChartPredefinedProcess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4C66809</a:t>
              </a:r>
            </a:p>
          </p:txBody>
        </p:sp>
        <p:sp>
          <p:nvSpPr>
            <p:cNvPr id="33" name="Right Arrow 32"/>
            <p:cNvSpPr/>
            <p:nvPr/>
          </p:nvSpPr>
          <p:spPr>
            <a:xfrm flipH="1">
              <a:off x="10207568" y="3130127"/>
              <a:ext cx="441960" cy="3810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4" name="Flowchart: Predefined Process 33"/>
            <p:cNvSpPr/>
            <p:nvPr/>
          </p:nvSpPr>
          <p:spPr>
            <a:xfrm>
              <a:off x="6986909" y="3203363"/>
              <a:ext cx="685800" cy="228600"/>
            </a:xfrm>
            <a:prstGeom prst="flowChartPredefinedProcess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4C66809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286999" y="3733800"/>
              <a:ext cx="1600200" cy="598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message M’</a:t>
              </a:r>
            </a:p>
          </p:txBody>
        </p:sp>
        <p:sp>
          <p:nvSpPr>
            <p:cNvPr id="36" name="Right Arrow 35"/>
            <p:cNvSpPr/>
            <p:nvPr/>
          </p:nvSpPr>
          <p:spPr>
            <a:xfrm flipH="1">
              <a:off x="8991600" y="3130127"/>
              <a:ext cx="441960" cy="3810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9469068" y="2971800"/>
              <a:ext cx="686832" cy="6858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38" name="Down Arrow 37"/>
            <p:cNvSpPr/>
            <p:nvPr/>
          </p:nvSpPr>
          <p:spPr bwMode="auto">
            <a:xfrm flipV="1">
              <a:off x="9564834" y="3710345"/>
              <a:ext cx="495300" cy="457200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43999" y="4794673"/>
              <a:ext cx="1295400" cy="1614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shared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secret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key</a:t>
              </a:r>
            </a:p>
          </p:txBody>
        </p:sp>
        <p:sp>
          <p:nvSpPr>
            <p:cNvPr id="40" name="Flowchart: Predefined Process 39"/>
            <p:cNvSpPr/>
            <p:nvPr/>
          </p:nvSpPr>
          <p:spPr>
            <a:xfrm>
              <a:off x="8262839" y="3203363"/>
              <a:ext cx="685800" cy="228600"/>
            </a:xfrm>
            <a:prstGeom prst="flowChartPredefinedProcess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87F9024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56926" y="3505201"/>
              <a:ext cx="1145767" cy="1016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received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MAC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45733" y="3505201"/>
              <a:ext cx="1320011" cy="1016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computed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MAC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200" y="3581400"/>
              <a:ext cx="1574444" cy="5981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message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337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Memory and Filesystem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3643FF-F44F-4D81-807C-85B47B2D7F39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50</a:t>
            </a:fld>
            <a:endParaRPr lang="en-US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4238A9E2-85C3-4FEF-9163-2146737339C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68163863"/>
              </p:ext>
            </p:extLst>
          </p:nvPr>
        </p:nvGraphicFramePr>
        <p:xfrm>
          <a:off x="480061" y="1840427"/>
          <a:ext cx="11605922" cy="4105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222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Virtual Memory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3643FF-F44F-4D81-807C-85B47B2D7F39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51</a:t>
            </a:fld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CC2AC05D-9A1C-4D6A-BDE4-DC7E1A88583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20651916"/>
              </p:ext>
            </p:extLst>
          </p:nvPr>
        </p:nvGraphicFramePr>
        <p:xfrm>
          <a:off x="337931" y="2331497"/>
          <a:ext cx="11648660" cy="3966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9438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Virtual Memory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3643FF-F44F-4D81-807C-85B47B2D7F39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52</a:t>
            </a:fld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9A744294-3C40-494D-AA05-707C8BA09D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56641991"/>
              </p:ext>
            </p:extLst>
          </p:nvPr>
        </p:nvGraphicFramePr>
        <p:xfrm>
          <a:off x="295275" y="2101524"/>
          <a:ext cx="11791950" cy="4740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291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64534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Attacks on Virtual Memory 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3A2BF60E-2CA1-4CFE-975B-0C2DA7FF80C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73101452"/>
              </p:ext>
            </p:extLst>
          </p:nvPr>
        </p:nvGraphicFramePr>
        <p:xfrm>
          <a:off x="0" y="2009776"/>
          <a:ext cx="11707904" cy="4105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r">
              <a:spcAft>
                <a:spcPts val="600"/>
              </a:spcAft>
              <a:defRPr/>
            </a:pPr>
            <a:fld id="{993643FF-F44F-4D81-807C-85B47B2D7F39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25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8" y="1012004"/>
            <a:ext cx="5232971" cy="8739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Securing users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EDBE700-F130-43A0-A09E-7E699F2B651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15022956"/>
              </p:ext>
            </p:extLst>
          </p:nvPr>
        </p:nvGraphicFramePr>
        <p:xfrm>
          <a:off x="333375" y="1885950"/>
          <a:ext cx="11374529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r">
              <a:spcAft>
                <a:spcPts val="600"/>
              </a:spcAft>
              <a:defRPr/>
            </a:pPr>
            <a:fld id="{993643FF-F44F-4D81-807C-85B47B2D7F39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81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Password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3643FF-F44F-4D81-807C-85B47B2D7F39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55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73E504D-777F-4406-97B3-5D12C139B4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79159274"/>
              </p:ext>
            </p:extLst>
          </p:nvPr>
        </p:nvGraphicFramePr>
        <p:xfrm>
          <a:off x="581025" y="2101524"/>
          <a:ext cx="11077575" cy="441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5776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Password Salt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BDEA8A0-DFF0-4EC8-9630-F4035E457B1D}" type="slidenum">
              <a:rPr lang="en-US" sz="18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56</a:t>
            </a:fld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26" y="2015732"/>
            <a:ext cx="6599583" cy="403668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One way to make the </a:t>
            </a:r>
            <a:r>
              <a:rPr lang="en-US" sz="2400" b="1" dirty="0"/>
              <a:t>dictionary attack more difficult </a:t>
            </a:r>
            <a:r>
              <a:rPr lang="en-US" sz="2400" dirty="0"/>
              <a:t>to </a:t>
            </a:r>
            <a:r>
              <a:rPr lang="en-US" sz="2400" b="1" dirty="0"/>
              <a:t>launch</a:t>
            </a:r>
            <a:r>
              <a:rPr lang="en-US" sz="2400" dirty="0"/>
              <a:t> is to use </a:t>
            </a:r>
            <a:r>
              <a:rPr lang="en-US" sz="2400" b="1" dirty="0"/>
              <a:t>salt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Associate a </a:t>
            </a:r>
            <a:r>
              <a:rPr lang="en-US" sz="2400" b="1" dirty="0"/>
              <a:t>random number </a:t>
            </a:r>
            <a:r>
              <a:rPr lang="en-US" sz="2400" dirty="0"/>
              <a:t>with each </a:t>
            </a:r>
            <a:r>
              <a:rPr lang="en-US" sz="2400" dirty="0" err="1"/>
              <a:t>userid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Rather than comparing the </a:t>
            </a:r>
            <a:r>
              <a:rPr lang="en-US" sz="2400" b="1" dirty="0"/>
              <a:t>hash</a:t>
            </a:r>
            <a:r>
              <a:rPr lang="en-US" sz="2400" dirty="0"/>
              <a:t> of an </a:t>
            </a:r>
            <a:r>
              <a:rPr lang="en-US" sz="2400" b="1" dirty="0"/>
              <a:t>entered</a:t>
            </a:r>
            <a:r>
              <a:rPr lang="en-US" sz="2400" dirty="0"/>
              <a:t> </a:t>
            </a:r>
            <a:r>
              <a:rPr lang="en-US" sz="2400" b="1" dirty="0"/>
              <a:t>password</a:t>
            </a:r>
            <a:r>
              <a:rPr lang="en-US" sz="2400" dirty="0"/>
              <a:t> with a </a:t>
            </a:r>
            <a:r>
              <a:rPr lang="en-US" sz="2400" b="1" dirty="0"/>
              <a:t>stored hash of a password</a:t>
            </a:r>
            <a:r>
              <a:rPr lang="en-US" sz="2400" dirty="0"/>
              <a:t>, the system compares </a:t>
            </a:r>
            <a:r>
              <a:rPr lang="en-US" sz="2400" b="1" u="sng" dirty="0"/>
              <a:t>the hash of an entered password and the salt</a:t>
            </a:r>
            <a:r>
              <a:rPr lang="en-US" sz="2400" b="1" dirty="0"/>
              <a:t> </a:t>
            </a:r>
            <a:r>
              <a:rPr lang="en-US" sz="2400" dirty="0"/>
              <a:t>for the associated </a:t>
            </a:r>
            <a:r>
              <a:rPr lang="en-US" sz="2400" b="1" dirty="0" err="1"/>
              <a:t>userid</a:t>
            </a:r>
            <a:r>
              <a:rPr lang="en-US" sz="2400" dirty="0"/>
              <a:t> with a stored hash of the </a:t>
            </a:r>
            <a:r>
              <a:rPr lang="en-US" sz="2400" b="1" dirty="0"/>
              <a:t>password and salt</a:t>
            </a:r>
            <a:r>
              <a:rPr lang="en-US" sz="2400" dirty="0"/>
              <a:t>. </a:t>
            </a:r>
          </a:p>
        </p:txBody>
      </p:sp>
      <p:pic>
        <p:nvPicPr>
          <p:cNvPr id="8" name="Graphic 7" descr="Unlock">
            <a:extLst>
              <a:ext uri="{FF2B5EF4-FFF2-40B4-BE49-F238E27FC236}">
                <a16:creationId xmlns:a16="http://schemas.microsoft.com/office/drawing/2014/main" id="{E1C5C995-9F7E-422D-9B1B-99AC6B27A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263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How Password Salt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EA8A0-DFF0-4EC8-9630-F4035E457B1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31843" y="106680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Without salt: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1844" y="417006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With salt: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1843" y="1588532"/>
            <a:ext cx="4572000" cy="17543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1. User types </a:t>
            </a:r>
            <a:r>
              <a:rPr lang="en-US" dirty="0" err="1"/>
              <a:t>userid</a:t>
            </a:r>
            <a:r>
              <a:rPr lang="en-US" dirty="0"/>
              <a:t>, X, and password, P.</a:t>
            </a:r>
          </a:p>
          <a:p>
            <a:endParaRPr lang="en-US" dirty="0"/>
          </a:p>
          <a:p>
            <a:r>
              <a:rPr lang="en-US" dirty="0"/>
              <a:t>2. System looks up H, the stored hash of X’s password.</a:t>
            </a:r>
          </a:p>
          <a:p>
            <a:endParaRPr lang="en-US" dirty="0"/>
          </a:p>
          <a:p>
            <a:r>
              <a:rPr lang="en-US" dirty="0"/>
              <a:t>3. System tests whether h(P) = H.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1843" y="4691797"/>
            <a:ext cx="4419600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1. User types </a:t>
            </a:r>
            <a:r>
              <a:rPr lang="en-US" dirty="0" err="1"/>
              <a:t>userid</a:t>
            </a:r>
            <a:r>
              <a:rPr lang="en-US" dirty="0"/>
              <a:t>, X, and password, P.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System looks up S and H</a:t>
            </a:r>
            <a:r>
              <a:rPr lang="en-US" dirty="0"/>
              <a:t>, where S is the random salt for </a:t>
            </a:r>
            <a:r>
              <a:rPr lang="en-US" dirty="0" err="1"/>
              <a:t>userid</a:t>
            </a:r>
            <a:r>
              <a:rPr lang="en-US" dirty="0"/>
              <a:t> X and H is stored hash of S and X’s password.</a:t>
            </a:r>
          </a:p>
          <a:p>
            <a:endParaRPr lang="en-US" dirty="0"/>
          </a:p>
          <a:p>
            <a:r>
              <a:rPr lang="en-US" dirty="0"/>
              <a:t>3. System tests whether h(S||P) = H.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40768" y="2058431"/>
            <a:ext cx="564578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  <a:p>
            <a:r>
              <a:rPr lang="en-US" dirty="0"/>
              <a:t>X: H</a:t>
            </a:r>
          </a:p>
          <a:p>
            <a:r>
              <a:rPr lang="en-US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7044" y="1491396"/>
            <a:ext cx="162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 file: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8379506" y="2443896"/>
            <a:ext cx="9906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540769" y="5487431"/>
            <a:ext cx="780983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  <a:p>
            <a:r>
              <a:rPr lang="en-US" dirty="0"/>
              <a:t>X: S, H</a:t>
            </a:r>
          </a:p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47044" y="4920396"/>
            <a:ext cx="162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 file: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8379506" y="5872896"/>
            <a:ext cx="9906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03-1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243" y="1872396"/>
            <a:ext cx="1432560" cy="1444752"/>
          </a:xfrm>
          <a:prstGeom prst="rect">
            <a:avLst/>
          </a:prstGeom>
        </p:spPr>
      </p:pic>
      <p:pic>
        <p:nvPicPr>
          <p:cNvPr id="16" name="Picture 15" descr="03-1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243" y="5301396"/>
            <a:ext cx="1432560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02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8305800" cy="63632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How Salt Increases Search Space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952625"/>
            <a:ext cx="11868150" cy="3941497"/>
          </a:xfrm>
        </p:spPr>
        <p:txBody>
          <a:bodyPr anchor="ctr">
            <a:normAutofit lnSpcReduction="10000"/>
          </a:bodyPr>
          <a:lstStyle/>
          <a:p>
            <a:r>
              <a:rPr lang="en-US" sz="1900" dirty="0"/>
              <a:t>Assuming that an </a:t>
            </a:r>
            <a:r>
              <a:rPr lang="en-US" sz="1900" b="1" dirty="0"/>
              <a:t>attacker</a:t>
            </a:r>
            <a:r>
              <a:rPr lang="en-US" sz="1900" dirty="0"/>
              <a:t> cannot find the </a:t>
            </a:r>
            <a:r>
              <a:rPr lang="en-US" sz="1900" b="1" dirty="0"/>
              <a:t>salt</a:t>
            </a:r>
            <a:r>
              <a:rPr lang="en-US" sz="1900" dirty="0"/>
              <a:t> associated with a </a:t>
            </a:r>
            <a:r>
              <a:rPr lang="en-US" sz="1900" b="1" dirty="0" err="1"/>
              <a:t>userid</a:t>
            </a:r>
            <a:r>
              <a:rPr lang="en-US" sz="1900" dirty="0"/>
              <a:t> he is trying to compromise, then the search </a:t>
            </a:r>
            <a:r>
              <a:rPr lang="en-US" sz="1900" b="1" dirty="0"/>
              <a:t>space</a:t>
            </a:r>
            <a:r>
              <a:rPr lang="en-US" sz="1900" dirty="0"/>
              <a:t> for a </a:t>
            </a:r>
            <a:r>
              <a:rPr lang="en-US" sz="1900" b="1" dirty="0"/>
              <a:t>dictionary attack </a:t>
            </a:r>
            <a:r>
              <a:rPr lang="en-US" sz="1900" dirty="0"/>
              <a:t>on a </a:t>
            </a:r>
            <a:r>
              <a:rPr lang="en-US" sz="1900" b="1" dirty="0"/>
              <a:t>salted password </a:t>
            </a:r>
            <a:r>
              <a:rPr lang="en-US" sz="1900" dirty="0"/>
              <a:t>is of size </a:t>
            </a:r>
          </a:p>
          <a:p>
            <a:pPr>
              <a:buNone/>
            </a:pPr>
            <a:r>
              <a:rPr lang="en-US" sz="1900" dirty="0"/>
              <a:t>			2</a:t>
            </a:r>
            <a:r>
              <a:rPr lang="en-US" sz="1900" baseline="30000" dirty="0"/>
              <a:t>B</a:t>
            </a:r>
            <a:r>
              <a:rPr lang="en-US" sz="1900" dirty="0"/>
              <a:t>*D, </a:t>
            </a:r>
          </a:p>
          <a:p>
            <a:pPr>
              <a:buNone/>
            </a:pPr>
            <a:r>
              <a:rPr lang="en-US" sz="1900" dirty="0"/>
              <a:t>	where </a:t>
            </a:r>
            <a:r>
              <a:rPr lang="en-US" sz="1900" u="sng" dirty="0"/>
              <a:t>B is the number of bits of the </a:t>
            </a:r>
            <a:r>
              <a:rPr lang="en-US" sz="1900" b="1" u="sng" dirty="0"/>
              <a:t>random salt </a:t>
            </a:r>
            <a:r>
              <a:rPr lang="en-US" sz="1900" dirty="0"/>
              <a:t>and </a:t>
            </a:r>
            <a:r>
              <a:rPr lang="en-US" sz="1900" u="sng" dirty="0"/>
              <a:t>D is the size of the list of words for the </a:t>
            </a:r>
            <a:r>
              <a:rPr lang="en-US" sz="1900" b="1" u="sng" dirty="0"/>
              <a:t>dictionary attack</a:t>
            </a:r>
            <a:r>
              <a:rPr lang="en-US" sz="1900" b="1" dirty="0"/>
              <a:t>. </a:t>
            </a:r>
          </a:p>
          <a:p>
            <a:r>
              <a:rPr lang="en-US" sz="1900" dirty="0"/>
              <a:t>For example, if a system uses a 32-bit salt for each </a:t>
            </a:r>
            <a:r>
              <a:rPr lang="en-US" sz="1900" dirty="0" err="1"/>
              <a:t>userid</a:t>
            </a:r>
            <a:r>
              <a:rPr lang="en-US" sz="1900" dirty="0"/>
              <a:t> and its users pick passwords in a 500,000 word dictionary, then the search space for attacking salted passwords would be</a:t>
            </a:r>
          </a:p>
          <a:p>
            <a:pPr>
              <a:buNone/>
            </a:pPr>
            <a:r>
              <a:rPr lang="en-US" sz="1900" dirty="0"/>
              <a:t>			2</a:t>
            </a:r>
            <a:r>
              <a:rPr lang="en-US" sz="1900" baseline="30000" dirty="0"/>
              <a:t>32</a:t>
            </a:r>
            <a:r>
              <a:rPr lang="en-US" sz="1900" dirty="0"/>
              <a:t> * 500,000 = 2,147,483,648,000,000,</a:t>
            </a:r>
          </a:p>
          <a:p>
            <a:pPr>
              <a:buNone/>
            </a:pPr>
            <a:r>
              <a:rPr lang="en-US" sz="1900" dirty="0"/>
              <a:t>	which is over 2 quadrillion. </a:t>
            </a:r>
          </a:p>
          <a:p>
            <a:r>
              <a:rPr lang="en-US" sz="1900" dirty="0"/>
              <a:t>Also, </a:t>
            </a:r>
            <a:r>
              <a:rPr lang="en-US" sz="1900" u="sng" dirty="0"/>
              <a:t>even if an attacker can find a </a:t>
            </a:r>
            <a:r>
              <a:rPr lang="en-US" sz="1900" b="1" u="sng" dirty="0"/>
              <a:t>salt</a:t>
            </a:r>
            <a:r>
              <a:rPr lang="en-US" sz="1900" u="sng" dirty="0"/>
              <a:t> password for a </a:t>
            </a:r>
            <a:r>
              <a:rPr lang="en-US" sz="1900" b="1" u="sng" dirty="0" err="1"/>
              <a:t>userid</a:t>
            </a:r>
            <a:r>
              <a:rPr lang="en-US" sz="1900" u="sng" dirty="0"/>
              <a:t>, he only learns one </a:t>
            </a:r>
            <a:r>
              <a:rPr lang="en-US" sz="1900" b="1" u="sng" dirty="0"/>
              <a:t>password</a:t>
            </a:r>
            <a:r>
              <a:rPr lang="en-US" sz="19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2BDEA8A0-DFF0-4EC8-9630-F4035E457B1D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0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DFE5-8666-449C-AA12-7F9BFAB0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– Physical Security and File System security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45159-E6B9-4699-B930-D59BE2732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2015732"/>
            <a:ext cx="5210175" cy="4037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Physical Protections and Attacks</a:t>
            </a:r>
          </a:p>
          <a:p>
            <a:pPr lvl="1"/>
            <a:r>
              <a:rPr lang="en-US" dirty="0"/>
              <a:t>Locks and Safes</a:t>
            </a:r>
          </a:p>
          <a:p>
            <a:pPr lvl="2"/>
            <a:r>
              <a:rPr lang="en-US" dirty="0"/>
              <a:t>Lock Technology</a:t>
            </a:r>
          </a:p>
          <a:p>
            <a:pPr lvl="3"/>
            <a:r>
              <a:rPr lang="en-US" dirty="0"/>
              <a:t>Pin Tumbler Locks</a:t>
            </a:r>
          </a:p>
          <a:p>
            <a:pPr lvl="3"/>
            <a:r>
              <a:rPr lang="en-US" dirty="0"/>
              <a:t>Tubular and Radial Locks </a:t>
            </a:r>
          </a:p>
          <a:p>
            <a:pPr lvl="3"/>
            <a:r>
              <a:rPr lang="en-US" dirty="0"/>
              <a:t>Wafer Tumbler Locks</a:t>
            </a:r>
          </a:p>
          <a:p>
            <a:pPr lvl="3"/>
            <a:r>
              <a:rPr lang="en-US" dirty="0"/>
              <a:t>Combination Locks</a:t>
            </a:r>
          </a:p>
          <a:p>
            <a:pPr lvl="3"/>
            <a:r>
              <a:rPr lang="en-US" dirty="0"/>
              <a:t>Master and Control Keys </a:t>
            </a:r>
          </a:p>
          <a:p>
            <a:pPr lvl="2"/>
            <a:r>
              <a:rPr lang="en-US" dirty="0"/>
              <a:t>Attacks on Locks and Safes</a:t>
            </a:r>
          </a:p>
          <a:p>
            <a:pPr lvl="3"/>
            <a:r>
              <a:rPr lang="en-US" dirty="0"/>
              <a:t>Lockpicking </a:t>
            </a:r>
          </a:p>
          <a:p>
            <a:pPr lvl="3"/>
            <a:r>
              <a:rPr lang="en-US" dirty="0"/>
              <a:t>Lock Bumping</a:t>
            </a:r>
          </a:p>
          <a:p>
            <a:pPr lvl="3"/>
            <a:r>
              <a:rPr lang="en-US" dirty="0"/>
              <a:t>Key Duplication and </a:t>
            </a:r>
            <a:r>
              <a:rPr lang="en-US" dirty="0" err="1"/>
              <a:t>Impressioning</a:t>
            </a:r>
            <a:endParaRPr lang="en-US" dirty="0"/>
          </a:p>
          <a:p>
            <a:pPr lvl="3"/>
            <a:r>
              <a:rPr lang="en-US" dirty="0"/>
              <a:t>Safe Cracking</a:t>
            </a:r>
          </a:p>
          <a:p>
            <a:pPr lvl="3"/>
            <a:r>
              <a:rPr lang="en-US" dirty="0"/>
              <a:t>Side Channel Attacks</a:t>
            </a:r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984AC3-4BA3-406F-88E7-5A87D31EB996}"/>
              </a:ext>
            </a:extLst>
          </p:cNvPr>
          <p:cNvSpPr txBox="1">
            <a:spLocks/>
          </p:cNvSpPr>
          <p:nvPr/>
        </p:nvSpPr>
        <p:spPr>
          <a:xfrm>
            <a:off x="5753100" y="1853754"/>
            <a:ext cx="5301754" cy="40377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Authentication Technologies</a:t>
            </a:r>
          </a:p>
          <a:p>
            <a:pPr lvl="2"/>
            <a:r>
              <a:rPr lang="en-US" dirty="0"/>
              <a:t>Barcodes</a:t>
            </a:r>
          </a:p>
          <a:p>
            <a:pPr lvl="2"/>
            <a:r>
              <a:rPr lang="en-US" dirty="0"/>
              <a:t>Magnetic Stripe Cards</a:t>
            </a:r>
          </a:p>
          <a:p>
            <a:pPr lvl="2"/>
            <a:r>
              <a:rPr lang="en-US" dirty="0"/>
              <a:t>Smart Cards</a:t>
            </a:r>
          </a:p>
          <a:p>
            <a:pPr lvl="2"/>
            <a:r>
              <a:rPr lang="en-US" dirty="0"/>
              <a:t>SIM Cards</a:t>
            </a:r>
          </a:p>
          <a:p>
            <a:pPr lvl="2"/>
            <a:r>
              <a:rPr lang="en-US" dirty="0"/>
              <a:t>RFIDs</a:t>
            </a:r>
          </a:p>
          <a:p>
            <a:pPr lvl="2"/>
            <a:r>
              <a:rPr lang="en-US" dirty="0"/>
              <a:t>Biometrics</a:t>
            </a:r>
          </a:p>
          <a:p>
            <a:pPr lvl="1"/>
            <a:r>
              <a:rPr lang="en-US" dirty="0"/>
              <a:t>Direct Attacks Against Computers</a:t>
            </a:r>
          </a:p>
          <a:p>
            <a:pPr lvl="2"/>
            <a:r>
              <a:rPr lang="en-US" dirty="0"/>
              <a:t>Environmental Attacks and Accidents</a:t>
            </a:r>
          </a:p>
          <a:p>
            <a:pPr lvl="2"/>
            <a:r>
              <a:rPr lang="en-US" dirty="0"/>
              <a:t>Eavesdropping</a:t>
            </a:r>
          </a:p>
          <a:p>
            <a:pPr lvl="2"/>
            <a:r>
              <a:rPr lang="en-US" dirty="0"/>
              <a:t>TEMPEST</a:t>
            </a:r>
          </a:p>
          <a:p>
            <a:pPr lvl="2"/>
            <a:r>
              <a:rPr lang="en-US" dirty="0"/>
              <a:t>Live CDs</a:t>
            </a:r>
          </a:p>
          <a:p>
            <a:pPr lvl="2"/>
            <a:r>
              <a:rPr lang="en-US" dirty="0"/>
              <a:t>Computer Forensics</a:t>
            </a:r>
          </a:p>
          <a:p>
            <a:pPr lvl="2"/>
            <a:r>
              <a:rPr lang="en-US" dirty="0"/>
              <a:t>Cold Boot Attacks</a:t>
            </a:r>
          </a:p>
          <a:p>
            <a:pPr lvl="1"/>
            <a:r>
              <a:rPr lang="en-US" dirty="0"/>
              <a:t>Special-Purpose Machines</a:t>
            </a:r>
          </a:p>
          <a:p>
            <a:pPr lvl="1"/>
            <a:r>
              <a:rPr lang="en-US" dirty="0"/>
              <a:t>Physical Intrusion Detection </a:t>
            </a:r>
          </a:p>
        </p:txBody>
      </p:sp>
    </p:spTree>
    <p:extLst>
      <p:ext uri="{BB962C8B-B14F-4D97-AF65-F5344CB8AC3E}">
        <p14:creationId xmlns:p14="http://schemas.microsoft.com/office/powerpoint/2010/main" val="23351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Digital Certificates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28810" y="233464"/>
                <a:ext cx="7490296" cy="6459165"/>
              </a:xfrm>
            </p:spPr>
            <p:txBody>
              <a:bodyPr anchor="t"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How does Alice know that PB is actually Bob’s public key? What if there are many Bobs?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Fortunately, there is a ﬁx to this ﬂaw.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If there is a </a:t>
                </a:r>
                <a:r>
                  <a:rPr lang="en-US" b="1" dirty="0"/>
                  <a:t>trusted authority </a:t>
                </a:r>
                <a:r>
                  <a:rPr lang="en-US" dirty="0"/>
                  <a:t>who is good at determining their </a:t>
                </a:r>
                <a:r>
                  <a:rPr lang="en-US" b="1" dirty="0"/>
                  <a:t>true identities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 </a:t>
                </a:r>
                <a:r>
                  <a:rPr lang="en-US" b="1" dirty="0"/>
                  <a:t>authority</a:t>
                </a:r>
                <a:r>
                  <a:rPr lang="en-US" dirty="0"/>
                  <a:t> can </a:t>
                </a:r>
                <a:r>
                  <a:rPr lang="en-US" b="1" dirty="0"/>
                  <a:t>digitally sign a statement </a:t>
                </a:r>
                <a:r>
                  <a:rPr lang="en-US" dirty="0"/>
                  <a:t>that combines each </a:t>
                </a:r>
                <a:r>
                  <a:rPr lang="en-US" b="1" dirty="0"/>
                  <a:t>person’s identity with their public key</a:t>
                </a:r>
                <a:r>
                  <a:rPr lang="en-US" dirty="0"/>
                  <a:t>.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That is, this trusted authority could sign a statement like the following: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/>
                  <a:t>	The Bob who lives on Desolation Row and has phone 	number (555) 867-5309 and the email address	bob@gmail.com has the public key PB . This certificate is valid 	until June 11, 2012.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 authority has to digitally sign (with their 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</m:sub>
                    </m:sSub>
                  </m:oMath>
                </a14:m>
                <a:r>
                  <a:rPr lang="en-US" dirty="0"/>
                  <a:t>) this certificate so that we know that it’s real.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8810" y="233464"/>
                <a:ext cx="7490296" cy="6459165"/>
              </a:xfrm>
              <a:blipFill>
                <a:blip r:embed="rId2"/>
                <a:stretch>
                  <a:fillRect l="-732" t="-377" r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4A0EB-B9FC-4939-A5A5-C69A0AAD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Filesystem Security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1CCE93-FCCB-4766-A0EE-7AF6084E38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50975" y="2016125"/>
            <a:ext cx="9604375" cy="34496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Access Control </a:t>
            </a:r>
          </a:p>
          <a:p>
            <a:pPr lvl="1"/>
            <a:r>
              <a:rPr lang="en-US" dirty="0"/>
              <a:t> Advanced File Permissions </a:t>
            </a:r>
          </a:p>
          <a:p>
            <a:pPr lvl="1"/>
            <a:r>
              <a:rPr lang="en-US" dirty="0"/>
              <a:t>File Descriptors</a:t>
            </a:r>
          </a:p>
          <a:p>
            <a:pPr lvl="1"/>
            <a:r>
              <a:rPr lang="en-US" dirty="0"/>
              <a:t>Symbolic Links </a:t>
            </a:r>
          </a:p>
          <a:p>
            <a:pPr lvl="1"/>
            <a:r>
              <a:rPr lang="en-US" dirty="0"/>
              <a:t>Shortcuts</a:t>
            </a:r>
          </a:p>
        </p:txBody>
      </p:sp>
    </p:spTree>
    <p:extLst>
      <p:ext uri="{BB962C8B-B14F-4D97-AF65-F5344CB8AC3E}">
        <p14:creationId xmlns:p14="http://schemas.microsoft.com/office/powerpoint/2010/main" val="1671565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ctrTitle"/>
          </p:nvPr>
        </p:nvSpPr>
        <p:spPr/>
        <p:txBody>
          <a:bodyPr vert="horz" lIns="91440" tIns="45720" rIns="129200" bIns="0" rtlCol="0" anchor="b">
            <a:normAutofit/>
          </a:bodyPr>
          <a:lstStyle/>
          <a:p>
            <a:pPr indent="38100">
              <a:tabLst>
                <a:tab pos="38100" algn="l"/>
                <a:tab pos="952500" algn="l"/>
                <a:tab pos="1866900" algn="l"/>
                <a:tab pos="2781300" algn="l"/>
                <a:tab pos="3695700" algn="l"/>
                <a:tab pos="4610100" algn="l"/>
                <a:tab pos="5524500" algn="l"/>
                <a:tab pos="6438900" algn="l"/>
                <a:tab pos="7353300" algn="l"/>
                <a:tab pos="8267700" algn="l"/>
                <a:tab pos="9182100" algn="l"/>
                <a:tab pos="10096500" algn="l"/>
              </a:tabLst>
            </a:pPr>
            <a:r>
              <a:rPr lang="en-US" dirty="0" err="1"/>
              <a:t>Filesystem</a:t>
            </a:r>
            <a:r>
              <a:rPr lang="en-US" dirty="0"/>
              <a:t> Security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General Principles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1DD825-33F0-4976-A760-5EED9A6EC18D}" type="slidenum">
              <a:rPr lang="en-US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1B8C8-4A40-488B-AFFE-45DE23DC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031EB2-C8A4-46B5-B9FE-CC0CB7A43DC3}" type="datetime1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5B690-00BA-4DF0-A041-9230EE87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4676F6-A395-445B-B517-59317EFD0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2015734"/>
            <a:ext cx="8991599" cy="4037747"/>
          </a:xfrm>
        </p:spPr>
        <p:txBody>
          <a:bodyPr/>
          <a:lstStyle/>
          <a:p>
            <a:pPr>
              <a:defRPr/>
            </a:pPr>
            <a:r>
              <a:rPr lang="en-US" b="1" dirty="0"/>
              <a:t>Files</a:t>
            </a:r>
            <a:r>
              <a:rPr lang="en-US" dirty="0"/>
              <a:t> and </a:t>
            </a:r>
            <a:r>
              <a:rPr lang="en-US" b="1" dirty="0"/>
              <a:t>folders</a:t>
            </a:r>
            <a:r>
              <a:rPr lang="en-US" dirty="0"/>
              <a:t> are managed by the </a:t>
            </a:r>
            <a:r>
              <a:rPr lang="en-US" b="1" dirty="0"/>
              <a:t>operating system</a:t>
            </a:r>
          </a:p>
          <a:p>
            <a:pPr>
              <a:defRPr/>
            </a:pPr>
            <a:r>
              <a:rPr lang="en-US" b="1" dirty="0"/>
              <a:t>Applications</a:t>
            </a:r>
            <a:r>
              <a:rPr lang="en-US" dirty="0"/>
              <a:t> access </a:t>
            </a:r>
            <a:r>
              <a:rPr lang="en-US" b="1" dirty="0"/>
              <a:t>files</a:t>
            </a:r>
            <a:r>
              <a:rPr lang="en-US" dirty="0"/>
              <a:t> through an </a:t>
            </a:r>
            <a:r>
              <a:rPr lang="en-US" b="1" dirty="0"/>
              <a:t>API</a:t>
            </a:r>
          </a:p>
          <a:p>
            <a:pPr>
              <a:defRPr/>
            </a:pPr>
            <a:r>
              <a:rPr lang="en-US" dirty="0"/>
              <a:t>Access control entry (</a:t>
            </a:r>
            <a:r>
              <a:rPr lang="en-US" b="1" u="sng" dirty="0"/>
              <a:t>ACE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en-US" b="1" dirty="0"/>
              <a:t>Allow</a:t>
            </a:r>
            <a:r>
              <a:rPr lang="en-US" dirty="0"/>
              <a:t>/</a:t>
            </a:r>
            <a:r>
              <a:rPr lang="en-US" b="1" dirty="0"/>
              <a:t>deny</a:t>
            </a:r>
            <a:r>
              <a:rPr lang="en-US" dirty="0"/>
              <a:t> a certain type of access to a </a:t>
            </a:r>
            <a:r>
              <a:rPr lang="en-US" b="1" dirty="0"/>
              <a:t>file/folder</a:t>
            </a:r>
            <a:r>
              <a:rPr lang="en-US" dirty="0"/>
              <a:t> by </a:t>
            </a:r>
            <a:r>
              <a:rPr lang="en-US" b="1" dirty="0"/>
              <a:t>user</a:t>
            </a:r>
            <a:r>
              <a:rPr lang="en-US" dirty="0"/>
              <a:t>/</a:t>
            </a:r>
            <a:r>
              <a:rPr lang="en-US" b="1" dirty="0"/>
              <a:t>group</a:t>
            </a:r>
          </a:p>
          <a:p>
            <a:pPr>
              <a:defRPr/>
            </a:pPr>
            <a:r>
              <a:rPr lang="en-US" dirty="0"/>
              <a:t>Access control list (</a:t>
            </a:r>
            <a:r>
              <a:rPr lang="en-US" b="1" u="sng" dirty="0"/>
              <a:t>ACL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en-US" dirty="0"/>
              <a:t>Collection of </a:t>
            </a:r>
            <a:r>
              <a:rPr lang="en-US" b="1" dirty="0"/>
              <a:t>ACEs</a:t>
            </a:r>
            <a:r>
              <a:rPr lang="en-US" dirty="0"/>
              <a:t> for a file/folder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Access Control Entries and Lists</a:t>
            </a:r>
          </a:p>
        </p:txBody>
      </p:sp>
      <p:sp>
        <p:nvSpPr>
          <p:cNvPr id="1024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4001" y="2133600"/>
            <a:ext cx="8839200" cy="3919880"/>
          </a:xfrm>
        </p:spPr>
        <p:txBody>
          <a:bodyPr rtlCol="0">
            <a:normAutofit fontScale="77500" lnSpcReduction="20000"/>
          </a:bodyPr>
          <a:lstStyle/>
          <a:p>
            <a:pPr>
              <a:defRPr/>
            </a:pPr>
            <a:r>
              <a:rPr lang="en-US" sz="2800" u="sng" dirty="0"/>
              <a:t>An Access Control List (ACL) </a:t>
            </a:r>
            <a:r>
              <a:rPr lang="en-US" sz="2800" dirty="0"/>
              <a:t>for a </a:t>
            </a:r>
            <a:r>
              <a:rPr lang="en-US" sz="2800" b="1" dirty="0"/>
              <a:t>resource</a:t>
            </a:r>
            <a:r>
              <a:rPr lang="en-US" sz="2800" dirty="0"/>
              <a:t> (e.g., a file or folder) is a </a:t>
            </a:r>
            <a:r>
              <a:rPr lang="en-US" sz="2800" b="1" dirty="0"/>
              <a:t>sorted</a:t>
            </a:r>
            <a:r>
              <a:rPr lang="en-US" sz="2800" dirty="0"/>
              <a:t> list of </a:t>
            </a:r>
            <a:r>
              <a:rPr lang="en-US" sz="2800" b="1" dirty="0"/>
              <a:t>zero</a:t>
            </a:r>
            <a:r>
              <a:rPr lang="en-US" sz="2800" dirty="0"/>
              <a:t> or more </a:t>
            </a:r>
            <a:r>
              <a:rPr lang="en-US" sz="2800" b="1" u="sng" dirty="0"/>
              <a:t>Access Control Entries (ACEs)</a:t>
            </a:r>
          </a:p>
          <a:p>
            <a:pPr>
              <a:defRPr/>
            </a:pPr>
            <a:r>
              <a:rPr lang="en-US" sz="2800" dirty="0"/>
              <a:t>An </a:t>
            </a:r>
            <a:r>
              <a:rPr lang="en-US" sz="2800" b="1" dirty="0"/>
              <a:t>ACE</a:t>
            </a:r>
            <a:r>
              <a:rPr lang="en-US" sz="2800" dirty="0"/>
              <a:t> specifies that a certain </a:t>
            </a:r>
            <a:r>
              <a:rPr lang="en-US" sz="2800" b="1" dirty="0"/>
              <a:t>set of accesses</a:t>
            </a:r>
            <a:r>
              <a:rPr lang="en-US" sz="2800" dirty="0"/>
              <a:t> (e.g., read, execute and write) to the </a:t>
            </a:r>
            <a:r>
              <a:rPr lang="en-US" sz="2800" b="1" dirty="0"/>
              <a:t>resources</a:t>
            </a:r>
            <a:r>
              <a:rPr lang="en-US" sz="2800" dirty="0"/>
              <a:t> is </a:t>
            </a:r>
            <a:r>
              <a:rPr lang="en-US" sz="2800" b="1" dirty="0"/>
              <a:t>allowed</a:t>
            </a:r>
            <a:r>
              <a:rPr lang="en-US" sz="2800" dirty="0"/>
              <a:t> or </a:t>
            </a:r>
            <a:r>
              <a:rPr lang="en-US" sz="2800" b="1" dirty="0"/>
              <a:t>denied</a:t>
            </a:r>
            <a:r>
              <a:rPr lang="en-US" sz="2800" dirty="0"/>
              <a:t> for a </a:t>
            </a:r>
            <a:r>
              <a:rPr lang="en-US" sz="2800" b="1" dirty="0"/>
              <a:t>user</a:t>
            </a:r>
            <a:r>
              <a:rPr lang="en-US" sz="2800" dirty="0"/>
              <a:t> or </a:t>
            </a:r>
            <a:r>
              <a:rPr lang="en-US" sz="2800" b="1" dirty="0"/>
              <a:t>group</a:t>
            </a:r>
          </a:p>
          <a:p>
            <a:pPr>
              <a:defRPr/>
            </a:pPr>
            <a:r>
              <a:rPr lang="en-US" sz="2800" dirty="0"/>
              <a:t>Examples of </a:t>
            </a:r>
            <a:r>
              <a:rPr lang="en-US" sz="2800" b="1" dirty="0"/>
              <a:t>ACEs</a:t>
            </a:r>
            <a:r>
              <a:rPr lang="en-US" sz="2800" dirty="0"/>
              <a:t> for folder “</a:t>
            </a:r>
            <a:r>
              <a:rPr lang="en-US" sz="2800" b="1" dirty="0"/>
              <a:t>Bob’s CS167 Grades</a:t>
            </a:r>
            <a:r>
              <a:rPr lang="en-US" sz="2800" dirty="0"/>
              <a:t>”</a:t>
            </a:r>
          </a:p>
          <a:p>
            <a:pPr lvl="1">
              <a:defRPr/>
            </a:pPr>
            <a:r>
              <a:rPr lang="en-US" sz="2400" b="1" dirty="0"/>
              <a:t>Bob</a:t>
            </a:r>
            <a:r>
              <a:rPr lang="en-US" sz="2400" dirty="0"/>
              <a:t>; Read; Allow</a:t>
            </a:r>
          </a:p>
          <a:p>
            <a:pPr lvl="1">
              <a:defRPr/>
            </a:pPr>
            <a:r>
              <a:rPr lang="en-US" sz="2400" b="1" dirty="0"/>
              <a:t>TAs</a:t>
            </a:r>
            <a:r>
              <a:rPr lang="en-US" sz="2400" dirty="0"/>
              <a:t>; Read; Allow</a:t>
            </a:r>
          </a:p>
          <a:p>
            <a:pPr lvl="1">
              <a:defRPr/>
            </a:pPr>
            <a:r>
              <a:rPr lang="en-US" sz="2400" b="1" dirty="0"/>
              <a:t>TWD</a:t>
            </a:r>
            <a:r>
              <a:rPr lang="en-US" sz="2400" dirty="0"/>
              <a:t>; Read, Write; Allow</a:t>
            </a:r>
          </a:p>
          <a:p>
            <a:pPr lvl="1">
              <a:defRPr/>
            </a:pPr>
            <a:r>
              <a:rPr lang="en-US" sz="2400" b="1" dirty="0"/>
              <a:t>Bob</a:t>
            </a:r>
            <a:r>
              <a:rPr lang="en-US" sz="2400" dirty="0"/>
              <a:t>; Write; Deny</a:t>
            </a:r>
          </a:p>
          <a:p>
            <a:pPr lvl="1">
              <a:defRPr/>
            </a:pPr>
            <a:r>
              <a:rPr lang="en-US" sz="2400" b="1" dirty="0"/>
              <a:t>TAs</a:t>
            </a:r>
            <a:r>
              <a:rPr lang="en-US" sz="2400" dirty="0"/>
              <a:t>; Write; Allow</a:t>
            </a:r>
          </a:p>
        </p:txBody>
      </p:sp>
      <p:sp>
        <p:nvSpPr>
          <p:cNvPr id="10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986713" y="6248400"/>
            <a:ext cx="2895600" cy="457200"/>
          </a:xfrm>
        </p:spPr>
        <p:txBody>
          <a:bodyPr/>
          <a:lstStyle/>
          <a:p>
            <a:pPr algn="ctr">
              <a:defRPr/>
            </a:pPr>
            <a:fld id="{33A282FB-84E4-4D50-B213-695BEDB0F78A}" type="slidenum">
              <a:rPr lang="en-GB"/>
              <a:pPr algn="ctr">
                <a:defRPr/>
              </a:pPr>
              <a:t>63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95A65-9E4C-4053-9E8C-36621643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5435EF-219D-4C76-A20B-343D4F30163D}" type="datetime1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940A4-AD38-43ED-9760-3B8D5254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Linux vs.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53755"/>
            <a:ext cx="9144000" cy="4318445"/>
          </a:xfrm>
        </p:spPr>
        <p:txBody>
          <a:bodyPr numCol="2" rtlCol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b="1" dirty="0"/>
              <a:t>Linux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Allow-only </a:t>
            </a:r>
            <a:r>
              <a:rPr lang="en-US" b="1" dirty="0"/>
              <a:t>ACEs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/>
              <a:t>Access</a:t>
            </a:r>
            <a:r>
              <a:rPr lang="en-US" dirty="0"/>
              <a:t> to file depends on </a:t>
            </a:r>
            <a:r>
              <a:rPr lang="en-US" b="1" dirty="0"/>
              <a:t>ACL</a:t>
            </a:r>
            <a:r>
              <a:rPr lang="en-US" dirty="0"/>
              <a:t> of file and of all its </a:t>
            </a:r>
            <a:r>
              <a:rPr lang="en-US" b="1" dirty="0"/>
              <a:t>ancestor</a:t>
            </a:r>
            <a:r>
              <a:rPr lang="en-US" dirty="0"/>
              <a:t> </a:t>
            </a:r>
            <a:r>
              <a:rPr lang="en-US" b="1" dirty="0"/>
              <a:t>folders</a:t>
            </a:r>
          </a:p>
          <a:p>
            <a:pPr lvl="2">
              <a:lnSpc>
                <a:spcPct val="110000"/>
              </a:lnSpc>
              <a:defRPr/>
            </a:pPr>
            <a:r>
              <a:rPr lang="en-US" dirty="0"/>
              <a:t>Start at </a:t>
            </a:r>
            <a:r>
              <a:rPr lang="en-US" b="1" dirty="0"/>
              <a:t>root</a:t>
            </a:r>
            <a:r>
              <a:rPr lang="en-US" dirty="0"/>
              <a:t> of file system</a:t>
            </a:r>
          </a:p>
          <a:p>
            <a:pPr lvl="2">
              <a:lnSpc>
                <a:spcPct val="110000"/>
              </a:lnSpc>
              <a:defRPr/>
            </a:pPr>
            <a:r>
              <a:rPr lang="en-US" dirty="0"/>
              <a:t>Traverse path of </a:t>
            </a:r>
            <a:r>
              <a:rPr lang="en-US" b="1" dirty="0"/>
              <a:t>folders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Each </a:t>
            </a:r>
            <a:r>
              <a:rPr lang="en-US" b="1" dirty="0"/>
              <a:t>folder</a:t>
            </a:r>
            <a:r>
              <a:rPr lang="en-US" dirty="0"/>
              <a:t> must have </a:t>
            </a:r>
            <a:r>
              <a:rPr lang="en-US" b="1" dirty="0"/>
              <a:t>execute</a:t>
            </a:r>
            <a:r>
              <a:rPr lang="en-US" dirty="0"/>
              <a:t> (</a:t>
            </a:r>
            <a:r>
              <a:rPr lang="en-US" dirty="0" err="1"/>
              <a:t>cd</a:t>
            </a:r>
            <a:r>
              <a:rPr lang="en-US" dirty="0"/>
              <a:t>) </a:t>
            </a:r>
            <a:r>
              <a:rPr lang="en-US" b="1" dirty="0"/>
              <a:t>permission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Different paths to </a:t>
            </a:r>
            <a:r>
              <a:rPr lang="en-US" b="1" dirty="0"/>
              <a:t>same file </a:t>
            </a:r>
            <a:r>
              <a:rPr lang="en-US" dirty="0"/>
              <a:t>not </a:t>
            </a:r>
            <a:r>
              <a:rPr lang="en-US" b="1" dirty="0"/>
              <a:t>equivalent</a:t>
            </a:r>
          </a:p>
          <a:p>
            <a:pPr>
              <a:lnSpc>
                <a:spcPct val="110000"/>
              </a:lnSpc>
              <a:defRPr/>
            </a:pPr>
            <a:endParaRPr lang="en-US" b="1" dirty="0"/>
          </a:p>
          <a:p>
            <a:pPr>
              <a:lnSpc>
                <a:spcPct val="110000"/>
              </a:lnSpc>
              <a:defRPr/>
            </a:pPr>
            <a:endParaRPr lang="en-US" b="1" dirty="0"/>
          </a:p>
          <a:p>
            <a:pPr>
              <a:lnSpc>
                <a:spcPct val="110000"/>
              </a:lnSpc>
              <a:defRPr/>
            </a:pPr>
            <a:endParaRPr lang="en-US" b="1" dirty="0"/>
          </a:p>
          <a:p>
            <a:pPr>
              <a:lnSpc>
                <a:spcPct val="110000"/>
              </a:lnSpc>
              <a:defRPr/>
            </a:pPr>
            <a:r>
              <a:rPr lang="en-US" b="1" dirty="0"/>
              <a:t>Windows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/>
              <a:t>Allow</a:t>
            </a:r>
            <a:r>
              <a:rPr lang="en-US" dirty="0"/>
              <a:t> and </a:t>
            </a:r>
            <a:r>
              <a:rPr lang="en-US" b="1" dirty="0"/>
              <a:t>deny</a:t>
            </a:r>
            <a:r>
              <a:rPr lang="en-US" dirty="0"/>
              <a:t> ACEs</a:t>
            </a:r>
          </a:p>
          <a:p>
            <a:pPr lvl="1">
              <a:lnSpc>
                <a:spcPct val="110000"/>
              </a:lnSpc>
              <a:defRPr/>
            </a:pPr>
            <a:r>
              <a:rPr lang="en-US" b="1" dirty="0"/>
              <a:t>Access</a:t>
            </a:r>
            <a:r>
              <a:rPr lang="en-US" dirty="0"/>
              <a:t> to file depends only on </a:t>
            </a:r>
            <a:r>
              <a:rPr lang="en-US" b="1" dirty="0"/>
              <a:t>file’s</a:t>
            </a:r>
            <a:r>
              <a:rPr lang="en-US" dirty="0"/>
              <a:t> </a:t>
            </a:r>
            <a:r>
              <a:rPr lang="en-US" b="1" dirty="0"/>
              <a:t>ACL</a:t>
            </a:r>
          </a:p>
          <a:p>
            <a:pPr lvl="2">
              <a:lnSpc>
                <a:spcPct val="110000"/>
              </a:lnSpc>
              <a:defRPr/>
            </a:pPr>
            <a:r>
              <a:rPr lang="en-US" b="1" dirty="0"/>
              <a:t>ACLs</a:t>
            </a:r>
            <a:r>
              <a:rPr lang="en-US" dirty="0"/>
              <a:t> of </a:t>
            </a:r>
            <a:r>
              <a:rPr lang="en-US" b="1" dirty="0"/>
              <a:t>ancestors</a:t>
            </a:r>
            <a:r>
              <a:rPr lang="en-US" dirty="0"/>
              <a:t> ignored when access is </a:t>
            </a:r>
            <a:r>
              <a:rPr lang="en-US" b="1" dirty="0"/>
              <a:t>requested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Permissions set on a </a:t>
            </a:r>
            <a:r>
              <a:rPr lang="en-US" b="1" dirty="0"/>
              <a:t>folder</a:t>
            </a:r>
            <a:r>
              <a:rPr lang="en-US" dirty="0"/>
              <a:t> usually propagated to </a:t>
            </a:r>
            <a:r>
              <a:rPr lang="en-US" b="1" dirty="0"/>
              <a:t>descendants</a:t>
            </a:r>
            <a:r>
              <a:rPr lang="en-US" dirty="0"/>
              <a:t> (</a:t>
            </a:r>
            <a:r>
              <a:rPr lang="en-US" b="1" dirty="0"/>
              <a:t>inheritance</a:t>
            </a:r>
            <a:r>
              <a:rPr lang="en-US" dirty="0"/>
              <a:t>)</a:t>
            </a:r>
          </a:p>
          <a:p>
            <a:pPr lvl="2">
              <a:lnSpc>
                <a:spcPct val="110000"/>
              </a:lnSpc>
              <a:defRPr/>
            </a:pPr>
            <a:r>
              <a:rPr lang="en-US" dirty="0"/>
              <a:t>System keeps track of </a:t>
            </a:r>
            <a:r>
              <a:rPr lang="en-US" b="1" dirty="0"/>
              <a:t>inherited</a:t>
            </a:r>
            <a:r>
              <a:rPr lang="en-US" dirty="0"/>
              <a:t> ACE’s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7002-2DBF-4CA2-AB8D-0035D854FF65}" type="slidenum">
              <a:rPr lang="en-US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1ECFF-240A-428C-B506-C6ACA890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A3906B-6445-4686-9CC0-6A5C376137E4}" type="datetime1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41E99-BEFA-4408-8384-6B8FAC9C6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b="1" dirty="0"/>
              <a:t>Discretionary Access Control </a:t>
            </a:r>
            <a:r>
              <a:rPr lang="en-US" dirty="0"/>
              <a:t>(DAC)</a:t>
            </a:r>
          </a:p>
        </p:txBody>
      </p:sp>
      <p:sp>
        <p:nvSpPr>
          <p:cNvPr id="2562051" name="Rectangle 3"/>
          <p:cNvSpPr>
            <a:spLocks noGrp="1" noChangeArrowheads="1"/>
          </p:cNvSpPr>
          <p:nvPr>
            <p:ph idx="1"/>
          </p:nvPr>
        </p:nvSpPr>
        <p:spPr>
          <a:xfrm>
            <a:off x="2238376" y="1853756"/>
            <a:ext cx="7700963" cy="4394645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b="1" dirty="0"/>
              <a:t>Users</a:t>
            </a:r>
            <a:r>
              <a:rPr lang="en-US" dirty="0"/>
              <a:t> can protect what they </a:t>
            </a:r>
            <a:r>
              <a:rPr lang="en-US" b="1" dirty="0"/>
              <a:t>own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The </a:t>
            </a:r>
            <a:r>
              <a:rPr lang="en-US" b="1" dirty="0"/>
              <a:t>owner</a:t>
            </a:r>
            <a:r>
              <a:rPr lang="en-US" dirty="0"/>
              <a:t> may </a:t>
            </a:r>
            <a:r>
              <a:rPr lang="en-US" b="1" dirty="0"/>
              <a:t>grant</a:t>
            </a:r>
            <a:r>
              <a:rPr lang="en-US" dirty="0"/>
              <a:t> access to others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The </a:t>
            </a:r>
            <a:r>
              <a:rPr lang="en-US" b="1" dirty="0"/>
              <a:t>owner</a:t>
            </a:r>
            <a:r>
              <a:rPr lang="en-US" dirty="0"/>
              <a:t> may define the </a:t>
            </a:r>
            <a:r>
              <a:rPr lang="en-US" b="1" dirty="0"/>
              <a:t>type of acc</a:t>
            </a:r>
            <a:r>
              <a:rPr lang="en-US" dirty="0"/>
              <a:t>ess </a:t>
            </a:r>
            <a:r>
              <a:rPr lang="it-IT" dirty="0"/>
              <a:t>(</a:t>
            </a:r>
            <a:r>
              <a:rPr lang="it-IT" b="1" dirty="0"/>
              <a:t>read/write/execute</a:t>
            </a:r>
            <a:r>
              <a:rPr lang="it-IT" dirty="0"/>
              <a:t>) given to </a:t>
            </a:r>
            <a:r>
              <a:rPr lang="it-IT" b="1" dirty="0"/>
              <a:t>others</a:t>
            </a:r>
          </a:p>
          <a:p>
            <a:pPr lvl="1">
              <a:lnSpc>
                <a:spcPct val="110000"/>
              </a:lnSpc>
              <a:defRPr/>
            </a:pPr>
            <a:r>
              <a:rPr lang="it-IT" dirty="0"/>
              <a:t>DAC is the </a:t>
            </a:r>
            <a:r>
              <a:rPr lang="it-IT" b="1" dirty="0"/>
              <a:t>standard</a:t>
            </a:r>
            <a:r>
              <a:rPr lang="it-IT" dirty="0"/>
              <a:t> model used in </a:t>
            </a:r>
            <a:r>
              <a:rPr lang="it-IT" b="1" dirty="0"/>
              <a:t>operating systems</a:t>
            </a:r>
          </a:p>
          <a:p>
            <a:pPr>
              <a:defRPr/>
            </a:pPr>
            <a:r>
              <a:rPr lang="en-US" dirty="0"/>
              <a:t>A </a:t>
            </a:r>
            <a:r>
              <a:rPr lang="en-US" b="1" dirty="0"/>
              <a:t>file handle </a:t>
            </a:r>
            <a:r>
              <a:rPr lang="en-US" dirty="0"/>
              <a:t>provides an </a:t>
            </a:r>
            <a:r>
              <a:rPr lang="en-US" b="1" dirty="0"/>
              <a:t>identifier</a:t>
            </a:r>
            <a:r>
              <a:rPr lang="en-US" dirty="0"/>
              <a:t> for a </a:t>
            </a:r>
            <a:r>
              <a:rPr lang="en-US" b="1" dirty="0"/>
              <a:t>file/folder</a:t>
            </a:r>
          </a:p>
          <a:p>
            <a:pPr lvl="1">
              <a:defRPr/>
            </a:pPr>
            <a:r>
              <a:rPr lang="en-US" dirty="0"/>
              <a:t>File operations</a:t>
            </a:r>
          </a:p>
          <a:p>
            <a:pPr lvl="2">
              <a:defRPr/>
            </a:pPr>
            <a:r>
              <a:rPr lang="en-US" b="1" dirty="0"/>
              <a:t>Open</a:t>
            </a:r>
            <a:r>
              <a:rPr lang="en-US" dirty="0"/>
              <a:t> file: returns </a:t>
            </a:r>
            <a:r>
              <a:rPr lang="en-US" b="1" dirty="0"/>
              <a:t>file handle</a:t>
            </a:r>
          </a:p>
          <a:p>
            <a:pPr lvl="2">
              <a:defRPr/>
            </a:pPr>
            <a:r>
              <a:rPr lang="en-US" b="1" dirty="0"/>
              <a:t>Read/write/execute file</a:t>
            </a:r>
          </a:p>
          <a:p>
            <a:pPr lvl="2">
              <a:defRPr/>
            </a:pPr>
            <a:r>
              <a:rPr lang="en-US" b="1" dirty="0"/>
              <a:t>Close file</a:t>
            </a:r>
            <a:r>
              <a:rPr lang="en-US" dirty="0"/>
              <a:t>: </a:t>
            </a:r>
            <a:r>
              <a:rPr lang="en-US" b="1" dirty="0"/>
              <a:t>invalidates</a:t>
            </a:r>
            <a:r>
              <a:rPr lang="en-US" dirty="0"/>
              <a:t> </a:t>
            </a:r>
            <a:r>
              <a:rPr lang="en-US" b="1" dirty="0"/>
              <a:t>file handle</a:t>
            </a:r>
          </a:p>
          <a:p>
            <a:pPr>
              <a:lnSpc>
                <a:spcPct val="110000"/>
              </a:lnSpc>
              <a:defRPr/>
            </a:pPr>
            <a:endParaRPr lang="it-IT" b="1" dirty="0"/>
          </a:p>
        </p:txBody>
      </p:sp>
      <p:sp>
        <p:nvSpPr>
          <p:cNvPr id="4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8E59DA-EF71-4E60-BBAE-E314B2A80694}" type="slidenum">
              <a:rPr lang="it-IT"/>
              <a:pPr>
                <a:defRPr/>
              </a:pPr>
              <a:t>65</a:t>
            </a:fld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19C79-F09F-42F0-BDD1-8A82EE38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B05721-A3ED-4648-8DFD-CDA58D8B60D6}" type="datetime1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99B78-C5B2-4F61-B5BA-58B7839AD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Closed</a:t>
            </a:r>
            <a:r>
              <a:rPr lang="it-IT" dirty="0"/>
              <a:t> vs. Open Policy</a:t>
            </a:r>
          </a:p>
        </p:txBody>
      </p:sp>
      <p:sp>
        <p:nvSpPr>
          <p:cNvPr id="256409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853755"/>
            <a:ext cx="9296400" cy="4318445"/>
          </a:xfrm>
        </p:spPr>
        <p:txBody>
          <a:bodyPr numCol="2" rtlCol="0">
            <a:noAutofit/>
          </a:bodyPr>
          <a:lstStyle/>
          <a:p>
            <a:pPr>
              <a:buNone/>
              <a:defRPr/>
            </a:pPr>
            <a:r>
              <a:rPr lang="en-US" sz="2800" b="1" dirty="0"/>
              <a:t>Closed policy</a:t>
            </a:r>
          </a:p>
          <a:p>
            <a:pPr marL="342900" lvl="1" indent="-342900">
              <a:defRPr/>
            </a:pPr>
            <a:r>
              <a:rPr lang="en-US" sz="2000" dirty="0"/>
              <a:t>Also called “</a:t>
            </a:r>
            <a:r>
              <a:rPr lang="en-US" sz="2000" b="1" dirty="0"/>
              <a:t>default secure</a:t>
            </a:r>
            <a:r>
              <a:rPr lang="en-US" sz="2000" dirty="0"/>
              <a:t>”</a:t>
            </a:r>
          </a:p>
          <a:p>
            <a:pPr>
              <a:defRPr/>
            </a:pPr>
            <a:r>
              <a:rPr lang="en-US" b="1" dirty="0"/>
              <a:t>Give</a:t>
            </a:r>
            <a:r>
              <a:rPr lang="en-US" dirty="0"/>
              <a:t> Tom </a:t>
            </a:r>
            <a:r>
              <a:rPr lang="en-US" b="1" dirty="0"/>
              <a:t>read</a:t>
            </a:r>
            <a:r>
              <a:rPr lang="en-US" dirty="0"/>
              <a:t> access to “</a:t>
            </a:r>
            <a:r>
              <a:rPr lang="en-US" b="1" dirty="0" err="1"/>
              <a:t>foo</a:t>
            </a:r>
            <a:r>
              <a:rPr lang="en-US" dirty="0"/>
              <a:t>”</a:t>
            </a:r>
          </a:p>
          <a:p>
            <a:pPr>
              <a:defRPr/>
            </a:pPr>
            <a:r>
              <a:rPr lang="en-US" b="1" dirty="0"/>
              <a:t>Give</a:t>
            </a:r>
            <a:r>
              <a:rPr lang="en-US" dirty="0"/>
              <a:t> Bob </a:t>
            </a:r>
            <a:r>
              <a:rPr lang="en-US" b="1" dirty="0"/>
              <a:t>r/w</a:t>
            </a:r>
            <a:r>
              <a:rPr lang="en-US" dirty="0"/>
              <a:t> access to “</a:t>
            </a:r>
            <a:r>
              <a:rPr lang="en-US" b="1" dirty="0"/>
              <a:t>bar”</a:t>
            </a:r>
          </a:p>
          <a:p>
            <a:pPr>
              <a:defRPr/>
            </a:pPr>
            <a:r>
              <a:rPr lang="en-US" b="1" dirty="0"/>
              <a:t>Tom</a:t>
            </a:r>
            <a:r>
              <a:rPr lang="en-US" dirty="0"/>
              <a:t>: I would like to read “</a:t>
            </a:r>
            <a:r>
              <a:rPr lang="en-US" b="1" dirty="0" err="1"/>
              <a:t>foo</a:t>
            </a:r>
            <a:r>
              <a:rPr lang="en-US" dirty="0"/>
              <a:t>”</a:t>
            </a:r>
          </a:p>
          <a:p>
            <a:pPr lvl="1">
              <a:defRPr/>
            </a:pPr>
            <a:r>
              <a:rPr lang="en-US" sz="2000" u="sng" dirty="0">
                <a:solidFill>
                  <a:srgbClr val="7030A0"/>
                </a:solidFill>
              </a:rPr>
              <a:t>Access allowed</a:t>
            </a:r>
          </a:p>
          <a:p>
            <a:pPr>
              <a:defRPr/>
            </a:pPr>
            <a:r>
              <a:rPr lang="en-US" dirty="0"/>
              <a:t> </a:t>
            </a:r>
            <a:r>
              <a:rPr lang="en-US" b="1" dirty="0"/>
              <a:t>Tom</a:t>
            </a:r>
            <a:r>
              <a:rPr lang="en-US" dirty="0"/>
              <a:t>: I would like to read “bar”</a:t>
            </a:r>
          </a:p>
          <a:p>
            <a:pPr lvl="1">
              <a:defRPr/>
            </a:pPr>
            <a:r>
              <a:rPr lang="en-US" sz="2000" u="sng" dirty="0">
                <a:solidFill>
                  <a:srgbClr val="7030A0"/>
                </a:solidFill>
              </a:rPr>
              <a:t>Access denied</a:t>
            </a:r>
            <a:br>
              <a:rPr lang="en-US" sz="2000" dirty="0">
                <a:solidFill>
                  <a:schemeClr val="accent6"/>
                </a:solidFill>
              </a:rPr>
            </a:br>
            <a:endParaRPr lang="en-US" sz="2000" dirty="0">
              <a:solidFill>
                <a:schemeClr val="accent6"/>
              </a:solidFill>
            </a:endParaRPr>
          </a:p>
          <a:p>
            <a:pPr>
              <a:buNone/>
              <a:defRPr/>
            </a:pPr>
            <a:r>
              <a:rPr lang="en-US" sz="2800" b="1" dirty="0"/>
              <a:t>Open Policy</a:t>
            </a:r>
          </a:p>
          <a:p>
            <a:pPr>
              <a:defRPr/>
            </a:pPr>
            <a:r>
              <a:rPr lang="en-US" b="1" dirty="0"/>
              <a:t>Deny</a:t>
            </a:r>
            <a:r>
              <a:rPr lang="en-US" dirty="0"/>
              <a:t> Tom read access to “</a:t>
            </a:r>
            <a:r>
              <a:rPr lang="en-US" dirty="0" err="1"/>
              <a:t>foo</a:t>
            </a:r>
            <a:r>
              <a:rPr lang="en-US" dirty="0"/>
              <a:t>”</a:t>
            </a:r>
          </a:p>
          <a:p>
            <a:pPr>
              <a:defRPr/>
            </a:pPr>
            <a:r>
              <a:rPr lang="en-US" b="1" dirty="0"/>
              <a:t>Deny</a:t>
            </a:r>
            <a:r>
              <a:rPr lang="en-US" dirty="0"/>
              <a:t> Bob r/w access to “bar”</a:t>
            </a:r>
          </a:p>
          <a:p>
            <a:pPr>
              <a:defRPr/>
            </a:pPr>
            <a:r>
              <a:rPr lang="en-US" dirty="0"/>
              <a:t>Tom: I would like to read “</a:t>
            </a:r>
            <a:r>
              <a:rPr lang="en-US" dirty="0" err="1"/>
              <a:t>foo</a:t>
            </a:r>
            <a:r>
              <a:rPr lang="en-US" dirty="0"/>
              <a:t>”</a:t>
            </a:r>
            <a:endParaRPr lang="it-IT" dirty="0"/>
          </a:p>
          <a:p>
            <a:pPr lvl="1">
              <a:defRPr/>
            </a:pPr>
            <a:r>
              <a:rPr lang="it-IT" sz="2000" u="sng" dirty="0">
                <a:solidFill>
                  <a:srgbClr val="7030A0"/>
                </a:solidFill>
              </a:rPr>
              <a:t>Access denied</a:t>
            </a:r>
          </a:p>
          <a:p>
            <a:pPr>
              <a:defRPr/>
            </a:pPr>
            <a:r>
              <a:rPr lang="en-US" dirty="0"/>
              <a:t>Tom: I would like to read “bar”</a:t>
            </a:r>
            <a:endParaRPr lang="it-IT" dirty="0"/>
          </a:p>
          <a:p>
            <a:pPr lvl="1">
              <a:defRPr/>
            </a:pPr>
            <a:r>
              <a:rPr lang="it-IT" sz="2000" u="sng" dirty="0">
                <a:solidFill>
                  <a:srgbClr val="7030A0"/>
                </a:solidFill>
              </a:rPr>
              <a:t>Access allowed</a:t>
            </a:r>
          </a:p>
        </p:txBody>
      </p:sp>
      <p:sp>
        <p:nvSpPr>
          <p:cNvPr id="4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7B8A8-448B-4FD2-A8A6-2EDBDF3E3A86}" type="slidenum">
              <a:rPr lang="it-IT"/>
              <a:pPr>
                <a:defRPr/>
              </a:pPr>
              <a:t>66</a:t>
            </a:fld>
            <a:endParaRPr lang="it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B1360-D7EA-4372-AD83-DE8A63EE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49E2F5-666E-4176-8971-79AB3FF22D55}" type="datetime1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A3467-2AC6-44E5-B12C-432937ED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>
          <a:xfrm>
            <a:off x="2409598" y="1302552"/>
            <a:ext cx="8229600" cy="535531"/>
          </a:xfrm>
        </p:spPr>
        <p:txBody>
          <a:bodyPr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Unix Permissions</a:t>
            </a:r>
          </a:p>
        </p:txBody>
      </p:sp>
      <p:sp>
        <p:nvSpPr>
          <p:cNvPr id="31750" name="Rectangle 2"/>
          <p:cNvSpPr>
            <a:spLocks noGrp="1" noChangeArrowheads="1"/>
          </p:cNvSpPr>
          <p:nvPr>
            <p:ph idx="1"/>
          </p:nvPr>
        </p:nvSpPr>
        <p:spPr>
          <a:xfrm>
            <a:off x="1499616" y="2057401"/>
            <a:ext cx="9296400" cy="3590727"/>
          </a:xfrm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dirty="0"/>
              <a:t>Standard for all </a:t>
            </a:r>
            <a:r>
              <a:rPr lang="en-GB" sz="2800" dirty="0" err="1"/>
              <a:t>UNIXes</a:t>
            </a:r>
            <a:endParaRPr lang="en-GB" sz="2800" dirty="0"/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dirty="0"/>
              <a:t>Every file is owned by </a:t>
            </a:r>
            <a:r>
              <a:rPr lang="en-GB" sz="2800" u="sng" dirty="0"/>
              <a:t>a user </a:t>
            </a:r>
            <a:r>
              <a:rPr lang="en-GB" sz="2800" dirty="0"/>
              <a:t>and has </a:t>
            </a:r>
            <a:r>
              <a:rPr lang="en-GB" sz="2800" u="sng" dirty="0"/>
              <a:t>an associated group</a:t>
            </a:r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dirty="0"/>
              <a:t>Permissions often displayed in compact 10-character notation</a:t>
            </a:r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800" dirty="0"/>
              <a:t>To see permissions, use </a:t>
            </a:r>
            <a:r>
              <a:rPr lang="en-GB" sz="2800" dirty="0" err="1">
                <a:solidFill>
                  <a:srgbClr val="002060"/>
                </a:solidFill>
                <a:latin typeface="Lucida Sans Typewriter" pitchFamily="49" charset="0"/>
              </a:rPr>
              <a:t>ls</a:t>
            </a:r>
            <a:r>
              <a:rPr lang="en-GB" sz="2800" dirty="0">
                <a:solidFill>
                  <a:srgbClr val="002060"/>
                </a:solidFill>
                <a:latin typeface="Lucida Sans Typewriter" pitchFamily="49" charset="0"/>
              </a:rPr>
              <a:t> –l</a:t>
            </a:r>
            <a:endParaRPr lang="en-GB" sz="2800" dirty="0">
              <a:solidFill>
                <a:srgbClr val="002060"/>
              </a:solidFill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sz="1800" dirty="0">
              <a:latin typeface="Lucida Sans Typewriter" pitchFamily="49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err="1">
                <a:solidFill>
                  <a:schemeClr val="accent6"/>
                </a:solidFill>
                <a:latin typeface="Lucida Sans Typewriter" pitchFamily="49" charset="0"/>
              </a:rPr>
              <a:t>jk@sphere</a:t>
            </a:r>
            <a:r>
              <a:rPr lang="en-GB" dirty="0">
                <a:solidFill>
                  <a:schemeClr val="accent6"/>
                </a:solidFill>
                <a:latin typeface="Lucida Sans Typewriter" pitchFamily="49" charset="0"/>
              </a:rPr>
              <a:t>:~/test$ </a:t>
            </a:r>
            <a:r>
              <a:rPr lang="en-GB" dirty="0" err="1">
                <a:solidFill>
                  <a:schemeClr val="accent6"/>
                </a:solidFill>
                <a:latin typeface="Lucida Sans Typewriter" pitchFamily="49" charset="0"/>
              </a:rPr>
              <a:t>ls</a:t>
            </a:r>
            <a:r>
              <a:rPr lang="en-GB" dirty="0">
                <a:solidFill>
                  <a:schemeClr val="accent6"/>
                </a:solidFill>
                <a:latin typeface="Lucida Sans Typewriter" pitchFamily="49" charset="0"/>
              </a:rPr>
              <a:t> –l</a:t>
            </a:r>
          </a:p>
          <a:p>
            <a:pPr>
              <a:lnSpc>
                <a:spcPct val="90000"/>
              </a:lnSpc>
              <a:spcBef>
                <a:spcPts val="5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>
                <a:solidFill>
                  <a:schemeClr val="accent6"/>
                </a:solidFill>
                <a:latin typeface="Lucida Sans Typewriter" pitchFamily="49" charset="0"/>
              </a:rPr>
              <a:t>total 2</a:t>
            </a:r>
          </a:p>
          <a:p>
            <a:pPr>
              <a:lnSpc>
                <a:spcPct val="90000"/>
              </a:lnSpc>
              <a:spcBef>
                <a:spcPts val="5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>
                <a:solidFill>
                  <a:schemeClr val="accent6"/>
                </a:solidFill>
                <a:latin typeface="Lucida Sans Typewriter" pitchFamily="49" charset="0"/>
              </a:rPr>
              <a:t>-</a:t>
            </a:r>
            <a:r>
              <a:rPr lang="en-GB" dirty="0" err="1">
                <a:solidFill>
                  <a:schemeClr val="accent6"/>
                </a:solidFill>
                <a:latin typeface="Lucida Sans Typewriter" pitchFamily="49" charset="0"/>
              </a:rPr>
              <a:t>rw</a:t>
            </a:r>
            <a:r>
              <a:rPr lang="en-GB" dirty="0">
                <a:solidFill>
                  <a:schemeClr val="accent6"/>
                </a:solidFill>
                <a:latin typeface="Lucida Sans Typewriter" pitchFamily="49" charset="0"/>
              </a:rPr>
              <a:t>-r-----  1 </a:t>
            </a:r>
            <a:r>
              <a:rPr lang="en-GB" dirty="0" err="1">
                <a:solidFill>
                  <a:schemeClr val="accent6"/>
                </a:solidFill>
                <a:latin typeface="Lucida Sans Typewriter" pitchFamily="49" charset="0"/>
              </a:rPr>
              <a:t>jk</a:t>
            </a:r>
            <a:r>
              <a:rPr lang="en-GB" dirty="0">
                <a:solidFill>
                  <a:schemeClr val="accent6"/>
                </a:solidFill>
                <a:latin typeface="Lucida Sans Typewriter" pitchFamily="49" charset="0"/>
              </a:rPr>
              <a:t> </a:t>
            </a:r>
            <a:r>
              <a:rPr lang="en-GB" dirty="0" err="1">
                <a:solidFill>
                  <a:schemeClr val="accent6"/>
                </a:solidFill>
                <a:latin typeface="Lucida Sans Typewriter" pitchFamily="49" charset="0"/>
              </a:rPr>
              <a:t>ugrad</a:t>
            </a:r>
            <a:r>
              <a:rPr lang="en-GB" dirty="0">
                <a:solidFill>
                  <a:schemeClr val="accent6"/>
                </a:solidFill>
                <a:latin typeface="Lucida Sans Typewriter" pitchFamily="49" charset="0"/>
              </a:rPr>
              <a:t> 0 2005-10-13 07:18 file1</a:t>
            </a:r>
          </a:p>
          <a:p>
            <a:pPr>
              <a:lnSpc>
                <a:spcPct val="90000"/>
              </a:lnSpc>
              <a:spcBef>
                <a:spcPts val="5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>
                <a:solidFill>
                  <a:schemeClr val="accent6"/>
                </a:solidFill>
                <a:latin typeface="Lucida Sans Typewriter" pitchFamily="49" charset="0"/>
              </a:rPr>
              <a:t>-</a:t>
            </a:r>
            <a:r>
              <a:rPr lang="en-GB" dirty="0" err="1">
                <a:solidFill>
                  <a:schemeClr val="accent6"/>
                </a:solidFill>
                <a:latin typeface="Lucida Sans Typewriter" pitchFamily="49" charset="0"/>
              </a:rPr>
              <a:t>rwxrwxrwx</a:t>
            </a:r>
            <a:r>
              <a:rPr lang="en-GB" dirty="0">
                <a:solidFill>
                  <a:schemeClr val="accent6"/>
                </a:solidFill>
                <a:latin typeface="Lucida Sans Typewriter" pitchFamily="49" charset="0"/>
              </a:rPr>
              <a:t>  1 </a:t>
            </a:r>
            <a:r>
              <a:rPr lang="en-GB" dirty="0" err="1">
                <a:solidFill>
                  <a:schemeClr val="accent6"/>
                </a:solidFill>
                <a:latin typeface="Lucida Sans Typewriter" pitchFamily="49" charset="0"/>
              </a:rPr>
              <a:t>jk</a:t>
            </a:r>
            <a:r>
              <a:rPr lang="en-GB" dirty="0">
                <a:solidFill>
                  <a:schemeClr val="accent6"/>
                </a:solidFill>
                <a:latin typeface="Lucida Sans Typewriter" pitchFamily="49" charset="0"/>
              </a:rPr>
              <a:t> </a:t>
            </a:r>
            <a:r>
              <a:rPr lang="en-GB" dirty="0" err="1">
                <a:solidFill>
                  <a:schemeClr val="accent6"/>
                </a:solidFill>
                <a:latin typeface="Lucida Sans Typewriter" pitchFamily="49" charset="0"/>
              </a:rPr>
              <a:t>ugrad</a:t>
            </a:r>
            <a:r>
              <a:rPr lang="en-GB" dirty="0">
                <a:solidFill>
                  <a:schemeClr val="accent6"/>
                </a:solidFill>
                <a:latin typeface="Lucida Sans Typewriter" pitchFamily="49" charset="0"/>
              </a:rPr>
              <a:t> 0 2005-10-13 07:18 file2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582220" y="232119"/>
            <a:ext cx="795746" cy="503578"/>
          </a:xfrm>
        </p:spPr>
        <p:txBody>
          <a:bodyPr/>
          <a:lstStyle/>
          <a:p>
            <a:pPr>
              <a:defRPr/>
            </a:pPr>
            <a:fld id="{2ED220FC-FB82-4BA0-96F1-44E6F81EB811}" type="slidenum">
              <a:rPr lang="en-GB"/>
              <a:pPr>
                <a:defRPr/>
              </a:pPr>
              <a:t>67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DBCC5-436C-4315-B669-02ED19FE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A22491-304A-47EA-8AD7-FFC477872A07}" type="datetime1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095A5-EF99-462F-AF68-615C52B3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Permission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47D45-FF56-467C-A16B-FC3ACD04248E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33601"/>
            <a:ext cx="8305800" cy="3155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30E50-2792-461E-9A88-B214D9313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054F54-8D49-4614-A9DD-F84733CC8A26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B1EE3-BCA0-4134-B9E5-C1009AC4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913392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>
          <a:xfrm>
            <a:off x="1600201" y="804521"/>
            <a:ext cx="7938634" cy="1049235"/>
          </a:xfrm>
        </p:spPr>
        <p:txBody>
          <a:bodyPr wrap="square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400" dirty="0"/>
              <a:t>Working Graphically with Permissions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idx="1"/>
          </p:nvPr>
        </p:nvSpPr>
        <p:spPr>
          <a:xfrm>
            <a:off x="1524001" y="1853756"/>
            <a:ext cx="5477495" cy="3285579"/>
          </a:xfr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Several Linux GUIs </a:t>
            </a:r>
            <a:r>
              <a:rPr lang="en-GB" sz="2400" b="1" dirty="0"/>
              <a:t>exist</a:t>
            </a:r>
            <a:r>
              <a:rPr lang="en-GB" sz="2400" dirty="0"/>
              <a:t> for </a:t>
            </a:r>
            <a:r>
              <a:rPr lang="en-GB" sz="2400" b="1" dirty="0"/>
              <a:t>displaying</a:t>
            </a:r>
            <a:r>
              <a:rPr lang="en-GB" sz="2400" dirty="0"/>
              <a:t> and </a:t>
            </a:r>
            <a:r>
              <a:rPr lang="en-GB" sz="2400" b="1" dirty="0"/>
              <a:t>changing</a:t>
            </a:r>
            <a:r>
              <a:rPr lang="en-GB" sz="2400" dirty="0"/>
              <a:t> permissions</a:t>
            </a:r>
          </a:p>
          <a:p>
            <a:pPr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b="1" dirty="0"/>
              <a:t>Right-click</a:t>
            </a:r>
            <a:r>
              <a:rPr lang="en-GB" sz="2400" dirty="0"/>
              <a:t> on a </a:t>
            </a:r>
            <a:r>
              <a:rPr lang="en-GB" sz="2400" b="1" dirty="0"/>
              <a:t>file</a:t>
            </a:r>
            <a:r>
              <a:rPr lang="en-GB" sz="2400" dirty="0"/>
              <a:t> and </a:t>
            </a:r>
            <a:r>
              <a:rPr lang="en-GB" sz="2400" b="1" dirty="0"/>
              <a:t>choose</a:t>
            </a:r>
            <a:r>
              <a:rPr lang="en-GB" sz="2400" dirty="0"/>
              <a:t> </a:t>
            </a:r>
            <a:r>
              <a:rPr lang="en-GB" sz="2400" b="1" dirty="0"/>
              <a:t>Properties</a:t>
            </a:r>
            <a:r>
              <a:rPr lang="en-GB" sz="2400" dirty="0"/>
              <a:t>, and click on the </a:t>
            </a:r>
            <a:r>
              <a:rPr lang="en-GB" sz="2400" b="1" dirty="0"/>
              <a:t>Permissions</a:t>
            </a:r>
            <a:r>
              <a:rPr lang="en-GB" sz="2400" dirty="0"/>
              <a:t> tab:</a:t>
            </a:r>
          </a:p>
          <a:p>
            <a:pPr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Changes can be made here</a:t>
            </a:r>
            <a:br>
              <a:rPr lang="en-GB" sz="2400" dirty="0"/>
            </a:br>
            <a:endParaRPr lang="en-GB" sz="2400" dirty="0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905000" y="152400"/>
            <a:ext cx="795746" cy="503578"/>
          </a:xfrm>
        </p:spPr>
        <p:txBody>
          <a:bodyPr/>
          <a:lstStyle/>
          <a:p>
            <a:pPr>
              <a:defRPr/>
            </a:pPr>
            <a:fld id="{AD5A43D2-8B2B-45A7-8590-E977790B2B49}" type="slidenum">
              <a:rPr lang="en-GB"/>
              <a:pPr>
                <a:defRPr/>
              </a:pPr>
              <a:t>69</a:t>
            </a:fld>
            <a:endParaRPr lang="en-GB" dirty="0"/>
          </a:p>
        </p:txBody>
      </p:sp>
      <p:pic>
        <p:nvPicPr>
          <p:cNvPr id="194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6788" y="1676400"/>
            <a:ext cx="3351213" cy="396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D563C-7164-4957-9B76-4C20ADD7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BDF240-8367-4049-8EC4-CF1A4355C714}" type="datetime1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59792-6D54-4865-A55E-F915EBEE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1E8EC89-86BC-4558-B010-53DF36A5A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CCDDFF-B9CC-494C-8BEE-2451CD79A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35237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19"/>
            <a:ext cx="3525184" cy="1049235"/>
          </a:xfrm>
        </p:spPr>
        <p:txBody>
          <a:bodyPr>
            <a:normAutofit/>
          </a:bodyPr>
          <a:lstStyle/>
          <a:p>
            <a:r>
              <a:rPr lang="en-US"/>
              <a:t>Digital Certificates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977EF3-E0BF-4719-9C15-8564B7D68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915" y="1847089"/>
            <a:ext cx="6117414" cy="420639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Such a statement is called a </a:t>
            </a:r>
            <a:r>
              <a:rPr lang="en-US" sz="1400" b="1" dirty="0"/>
              <a:t>digital certiﬁcate </a:t>
            </a:r>
            <a:r>
              <a:rPr lang="en-US" sz="1400" dirty="0"/>
              <a:t>so long as it combines a </a:t>
            </a:r>
            <a:r>
              <a:rPr lang="en-US" sz="1400" b="1" dirty="0"/>
              <a:t>public key </a:t>
            </a:r>
            <a:r>
              <a:rPr lang="en-US" sz="1400" dirty="0"/>
              <a:t>with identifying information about the </a:t>
            </a:r>
            <a:r>
              <a:rPr lang="en-US" sz="1400" b="1" dirty="0"/>
              <a:t>subject</a:t>
            </a:r>
            <a:r>
              <a:rPr lang="en-US" sz="1400" dirty="0"/>
              <a:t> who has that </a:t>
            </a:r>
            <a:r>
              <a:rPr lang="en-US" sz="1400" b="1" dirty="0"/>
              <a:t>public key</a:t>
            </a:r>
            <a:r>
              <a:rPr lang="en-US" sz="1400" dirty="0"/>
              <a:t>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trusted authority who issues such a certiﬁcate is called a </a:t>
            </a:r>
            <a:r>
              <a:rPr lang="en-US" sz="1400" b="1" dirty="0"/>
              <a:t>certiﬁcate authority (CA).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public keys of commonly accepted </a:t>
            </a:r>
            <a:r>
              <a:rPr lang="en-US" sz="1400" b="1" dirty="0"/>
              <a:t>CAs</a:t>
            </a:r>
            <a:r>
              <a:rPr lang="en-US" sz="1400" dirty="0"/>
              <a:t> come with the </a:t>
            </a:r>
            <a:r>
              <a:rPr lang="en-US" sz="1400" b="1" dirty="0"/>
              <a:t>operating system.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Since the </a:t>
            </a:r>
            <a:r>
              <a:rPr lang="en-US" sz="1400" b="1" dirty="0"/>
              <a:t>digital certiﬁcate </a:t>
            </a:r>
            <a:r>
              <a:rPr lang="en-US" sz="1400" dirty="0"/>
              <a:t>is strong evidence of the </a:t>
            </a:r>
            <a:r>
              <a:rPr lang="en-US" sz="1400" b="1" dirty="0"/>
              <a:t>authenticity</a:t>
            </a:r>
            <a:r>
              <a:rPr lang="en-US" sz="1400" dirty="0"/>
              <a:t> of Bob’s public key, Alice can </a:t>
            </a:r>
            <a:r>
              <a:rPr lang="en-US" sz="1400" b="1" dirty="0"/>
              <a:t>trust</a:t>
            </a:r>
            <a:r>
              <a:rPr lang="en-US" sz="1400" dirty="0"/>
              <a:t> it.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when an Internet browser “</a:t>
            </a:r>
            <a:r>
              <a:rPr lang="en-US" sz="1400" b="1" dirty="0"/>
              <a:t>locks the lock</a:t>
            </a:r>
            <a:r>
              <a:rPr lang="en-US" sz="1400" dirty="0"/>
              <a:t>” at </a:t>
            </a:r>
            <a:r>
              <a:rPr lang="en-US" sz="1400" b="1" dirty="0"/>
              <a:t>a secure web site</a:t>
            </a:r>
            <a:r>
              <a:rPr lang="en-US" sz="1400" dirty="0"/>
              <a:t>, it is doing so based on a </a:t>
            </a:r>
            <a:r>
              <a:rPr lang="en-US" sz="1400" b="1" dirty="0"/>
              <a:t>key exchange </a:t>
            </a:r>
            <a:r>
              <a:rPr lang="en-US" sz="1400" dirty="0"/>
              <a:t>that starts with the </a:t>
            </a:r>
            <a:r>
              <a:rPr lang="en-US" sz="1400" b="1" dirty="0"/>
              <a:t>browser downloading the digital certiﬁcate </a:t>
            </a:r>
            <a:r>
              <a:rPr lang="en-US" sz="1400" dirty="0"/>
              <a:t>for this </a:t>
            </a:r>
            <a:r>
              <a:rPr lang="en-US" sz="1400" b="1" dirty="0"/>
              <a:t>web server</a:t>
            </a:r>
            <a:r>
              <a:rPr lang="en-US" sz="1400" dirty="0"/>
              <a:t>, matching its </a:t>
            </a:r>
            <a:r>
              <a:rPr lang="en-US" sz="1400" b="1" dirty="0"/>
              <a:t>name</a:t>
            </a:r>
            <a:r>
              <a:rPr lang="en-US" sz="1400" dirty="0"/>
              <a:t> to a </a:t>
            </a:r>
            <a:r>
              <a:rPr lang="en-US" sz="1400" b="1" dirty="0"/>
              <a:t>public key</a:t>
            </a:r>
            <a:r>
              <a:rPr lang="en-US" sz="1400" dirty="0"/>
              <a:t>. </a:t>
            </a:r>
          </a:p>
          <a:p>
            <a:pPr lvl="1">
              <a:lnSpc>
                <a:spcPct val="110000"/>
              </a:lnSpc>
            </a:pPr>
            <a:r>
              <a:rPr lang="en-US" sz="1200" dirty="0"/>
              <a:t>One approach to defend against </a:t>
            </a:r>
            <a:r>
              <a:rPr lang="en-US" sz="1200" b="1" dirty="0"/>
              <a:t>a phishing attack </a:t>
            </a:r>
            <a:r>
              <a:rPr lang="en-US" sz="1200" dirty="0"/>
              <a:t>for encrypted websites is to </a:t>
            </a:r>
            <a:r>
              <a:rPr lang="en-US" sz="1200" b="1" dirty="0"/>
              <a:t>check</a:t>
            </a:r>
            <a:r>
              <a:rPr lang="en-US" sz="1200" dirty="0"/>
              <a:t> that the </a:t>
            </a:r>
            <a:r>
              <a:rPr lang="en-US" sz="1200" b="1" dirty="0"/>
              <a:t>digital certiﬁcate </a:t>
            </a:r>
            <a:r>
              <a:rPr lang="en-US" sz="1200" dirty="0"/>
              <a:t>contains the name of the </a:t>
            </a:r>
            <a:r>
              <a:rPr lang="en-US" sz="1200" b="1" dirty="0"/>
              <a:t>organization</a:t>
            </a:r>
            <a:r>
              <a:rPr lang="en-US" sz="1200" dirty="0"/>
              <a:t> associated with the </a:t>
            </a:r>
            <a:r>
              <a:rPr lang="en-US" sz="1200" b="1" dirty="0"/>
              <a:t>website</a:t>
            </a:r>
            <a:r>
              <a:rPr lang="en-US" sz="1200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56B3F-E6D6-4531-AFD6-8ACDA4D7C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32" y="1155592"/>
            <a:ext cx="2964032" cy="3772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F57FE-47D1-45EF-BD87-CD9EB7D9E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086" y="1148308"/>
            <a:ext cx="2964033" cy="3779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DC397C-2B77-4200-B02F-47CA26CA2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FA304-05B8-441F-BA73-B92E08BD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2025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1752600" y="804520"/>
            <a:ext cx="8062540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dirty="0"/>
              <a:t>Sharing data on a multiuser system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600200" y="2015735"/>
            <a:ext cx="8991600" cy="385166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/>
              <a:t>Giving </a:t>
            </a:r>
            <a:r>
              <a:rPr lang="en-US" sz="2400" b="1" dirty="0"/>
              <a:t>write</a:t>
            </a:r>
            <a:r>
              <a:rPr lang="en-US" sz="2400" dirty="0"/>
              <a:t> </a:t>
            </a:r>
            <a:r>
              <a:rPr lang="en-US" sz="2400" b="1" dirty="0"/>
              <a:t>access</a:t>
            </a:r>
            <a:r>
              <a:rPr lang="en-US" sz="2400" dirty="0"/>
              <a:t> on your </a:t>
            </a:r>
            <a:r>
              <a:rPr lang="en-US" sz="2400" b="1" dirty="0"/>
              <a:t>own directory </a:t>
            </a:r>
            <a:r>
              <a:rPr lang="en-US" sz="2400" dirty="0"/>
              <a:t>isn't a </a:t>
            </a:r>
            <a:r>
              <a:rPr lang="en-US" sz="2400" b="1" dirty="0"/>
              <a:t>safe way </a:t>
            </a:r>
            <a:r>
              <a:rPr lang="en-US" sz="2400" dirty="0"/>
              <a:t>to </a:t>
            </a:r>
            <a:r>
              <a:rPr lang="en-US" sz="2400" b="1" dirty="0"/>
              <a:t>share data</a:t>
            </a:r>
            <a:r>
              <a:rPr lang="en-US" sz="2400" dirty="0"/>
              <a:t>. </a:t>
            </a:r>
          </a:p>
          <a:p>
            <a:pPr>
              <a:lnSpc>
                <a:spcPct val="110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/>
              <a:t>This gives the </a:t>
            </a:r>
            <a:r>
              <a:rPr lang="en-US" sz="2400" b="1" dirty="0"/>
              <a:t>ability</a:t>
            </a:r>
            <a:r>
              <a:rPr lang="en-US" sz="2400" dirty="0"/>
              <a:t> to do anything (</a:t>
            </a:r>
            <a:r>
              <a:rPr lang="en-US" sz="2400" b="1" dirty="0"/>
              <a:t>accidently</a:t>
            </a:r>
            <a:r>
              <a:rPr lang="en-US" sz="2400" dirty="0"/>
              <a:t> or </a:t>
            </a:r>
            <a:r>
              <a:rPr lang="en-US" sz="2400" b="1" dirty="0"/>
              <a:t>deliberately</a:t>
            </a:r>
            <a:r>
              <a:rPr lang="en-US" sz="2400" dirty="0"/>
              <a:t>) to any of the </a:t>
            </a:r>
            <a:r>
              <a:rPr lang="en-US" sz="2400" b="1" dirty="0"/>
              <a:t>contents</a:t>
            </a:r>
            <a:r>
              <a:rPr lang="en-US" sz="2400" dirty="0"/>
              <a:t> of the </a:t>
            </a:r>
            <a:r>
              <a:rPr lang="en-US" sz="2400" b="1" dirty="0"/>
              <a:t>directory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/>
              <a:t>If you want to share your </a:t>
            </a:r>
            <a:r>
              <a:rPr lang="en-US" sz="2400" b="1" dirty="0"/>
              <a:t>files</a:t>
            </a:r>
            <a:r>
              <a:rPr lang="en-US" sz="2400" dirty="0"/>
              <a:t>, </a:t>
            </a:r>
            <a:r>
              <a:rPr lang="en-US" sz="2400" u="sng" dirty="0"/>
              <a:t>allocate </a:t>
            </a:r>
            <a:r>
              <a:rPr lang="en-US" sz="2400" b="1" u="sng" dirty="0"/>
              <a:t>read</a:t>
            </a:r>
            <a:r>
              <a:rPr lang="en-US" sz="2400" u="sng" dirty="0"/>
              <a:t> and </a:t>
            </a:r>
            <a:r>
              <a:rPr lang="en-US" sz="2400" b="1" u="sng" dirty="0"/>
              <a:t>execute</a:t>
            </a:r>
            <a:r>
              <a:rPr lang="en-US" sz="2400" u="sng" dirty="0"/>
              <a:t> permission to the </a:t>
            </a:r>
            <a:r>
              <a:rPr lang="en-US" sz="2400" b="1" u="sng" dirty="0"/>
              <a:t>directory</a:t>
            </a:r>
            <a:r>
              <a:rPr lang="en-US" sz="2400" dirty="0"/>
              <a:t> and </a:t>
            </a:r>
            <a:r>
              <a:rPr lang="en-US" sz="2400" u="sng" dirty="0"/>
              <a:t>read </a:t>
            </a:r>
            <a:r>
              <a:rPr lang="en-US" sz="2400" b="1" u="sng" dirty="0"/>
              <a:t>permission</a:t>
            </a:r>
            <a:r>
              <a:rPr lang="en-US" sz="2400" u="sng" dirty="0"/>
              <a:t> to your </a:t>
            </a:r>
            <a:r>
              <a:rPr lang="en-US" sz="2400" b="1" u="sng" dirty="0"/>
              <a:t>files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/>
              <a:t> </a:t>
            </a:r>
            <a:r>
              <a:rPr lang="en-US" sz="2400" b="1" dirty="0"/>
              <a:t>Others</a:t>
            </a:r>
            <a:r>
              <a:rPr lang="en-US" sz="2400" dirty="0"/>
              <a:t> can then </a:t>
            </a:r>
            <a:r>
              <a:rPr lang="en-US" sz="2400" b="1" dirty="0"/>
              <a:t>read</a:t>
            </a:r>
            <a:r>
              <a:rPr lang="en-US" sz="2400" dirty="0"/>
              <a:t> </a:t>
            </a:r>
            <a:r>
              <a:rPr lang="en-US" sz="2400" b="1" dirty="0"/>
              <a:t>them</a:t>
            </a:r>
            <a:r>
              <a:rPr lang="en-US" sz="2400" dirty="0"/>
              <a:t> or </a:t>
            </a:r>
            <a:r>
              <a:rPr lang="en-US" sz="2400" b="1" dirty="0"/>
              <a:t>copy them </a:t>
            </a:r>
            <a:r>
              <a:rPr lang="en-US" sz="2400" dirty="0"/>
              <a:t>into their own </a:t>
            </a:r>
            <a:r>
              <a:rPr lang="en-US" sz="2400" b="1" dirty="0"/>
              <a:t>directories</a:t>
            </a:r>
            <a:r>
              <a:rPr lang="en-US" sz="2400" dirty="0"/>
              <a:t>. </a:t>
            </a:r>
          </a:p>
          <a:p>
            <a:pPr>
              <a:lnSpc>
                <a:spcPct val="110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153139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>
          <a:xfrm>
            <a:off x="2967491" y="1296845"/>
            <a:ext cx="4358236" cy="535531"/>
          </a:xfrm>
        </p:spPr>
        <p:txBody>
          <a:bodyPr wrap="square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Root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idx="1"/>
          </p:nvPr>
        </p:nvSpPr>
        <p:spPr>
          <a:xfrm>
            <a:off x="1752600" y="2362200"/>
            <a:ext cx="8915400" cy="2692660"/>
          </a:xfr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“</a:t>
            </a:r>
            <a:r>
              <a:rPr lang="en-GB" b="1" dirty="0"/>
              <a:t>root</a:t>
            </a:r>
            <a:r>
              <a:rPr lang="en-GB" dirty="0"/>
              <a:t>” account is a </a:t>
            </a:r>
            <a:r>
              <a:rPr lang="en-GB" b="1" dirty="0"/>
              <a:t>super-user account</a:t>
            </a:r>
            <a:r>
              <a:rPr lang="en-GB" dirty="0"/>
              <a:t>, like </a:t>
            </a:r>
            <a:r>
              <a:rPr lang="en-GB" b="1" dirty="0"/>
              <a:t>Administrator</a:t>
            </a:r>
            <a:r>
              <a:rPr lang="en-GB" dirty="0"/>
              <a:t> on Windows</a:t>
            </a:r>
          </a:p>
          <a:p>
            <a:pPr>
              <a:lnSpc>
                <a:spcPct val="2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Multiple </a:t>
            </a:r>
            <a:r>
              <a:rPr lang="en-GB" b="1" dirty="0"/>
              <a:t>roots</a:t>
            </a:r>
            <a:r>
              <a:rPr lang="en-GB" dirty="0"/>
              <a:t> possible</a:t>
            </a:r>
          </a:p>
          <a:p>
            <a:pPr>
              <a:lnSpc>
                <a:spcPct val="2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File permissions do not </a:t>
            </a:r>
            <a:r>
              <a:rPr lang="en-GB" b="1" dirty="0"/>
              <a:t>restrict</a:t>
            </a:r>
            <a:r>
              <a:rPr lang="en-GB" dirty="0"/>
              <a:t> </a:t>
            </a:r>
            <a:r>
              <a:rPr lang="en-GB" b="1" dirty="0"/>
              <a:t>root</a:t>
            </a:r>
          </a:p>
          <a:p>
            <a:pPr>
              <a:lnSpc>
                <a:spcPct val="200000"/>
              </a:lnSpc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This is </a:t>
            </a:r>
            <a:r>
              <a:rPr lang="en-GB" b="1" i="1" dirty="0"/>
              <a:t>dangerous</a:t>
            </a:r>
            <a:r>
              <a:rPr lang="en-GB" dirty="0"/>
              <a:t>, but </a:t>
            </a:r>
            <a:r>
              <a:rPr lang="en-GB" b="1" dirty="0"/>
              <a:t>necessary</a:t>
            </a:r>
            <a:r>
              <a:rPr lang="en-GB" dirty="0"/>
              <a:t>, and </a:t>
            </a:r>
            <a:r>
              <a:rPr lang="en-GB" b="1" dirty="0"/>
              <a:t>OK</a:t>
            </a:r>
            <a:r>
              <a:rPr lang="en-GB" dirty="0"/>
              <a:t> with </a:t>
            </a:r>
            <a:r>
              <a:rPr lang="en-GB" b="1" dirty="0"/>
              <a:t>good practices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D7669-CA99-404D-89F8-124D0E919451}" type="slidenum">
              <a:rPr lang="en-GB"/>
              <a:pPr>
                <a:defRPr/>
              </a:pPr>
              <a:t>71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8C0B8-13BE-4C57-ADB9-2E6D3124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77D0CF-2AE8-4EBD-9A85-E865BD2F80EC}" type="datetime1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99CD6-77F4-49BE-B430-45E0637DD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8CBA-879F-4A8D-8416-A1EFA5B8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D3C3D-11E1-4D16-9E61-A87B2EEA2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209801"/>
            <a:ext cx="8991600" cy="39163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order for </a:t>
            </a:r>
            <a:r>
              <a:rPr lang="en-US" b="1" dirty="0"/>
              <a:t>processes</a:t>
            </a:r>
            <a:r>
              <a:rPr lang="en-US" dirty="0"/>
              <a:t> to work with </a:t>
            </a:r>
            <a:r>
              <a:rPr lang="en-US" b="1" dirty="0"/>
              <a:t>files</a:t>
            </a:r>
            <a:r>
              <a:rPr lang="en-US" dirty="0"/>
              <a:t>, they need a </a:t>
            </a:r>
            <a:r>
              <a:rPr lang="en-US" b="1" dirty="0"/>
              <a:t>shorthand</a:t>
            </a:r>
            <a:r>
              <a:rPr lang="en-US" dirty="0"/>
              <a:t> way to </a:t>
            </a:r>
            <a:r>
              <a:rPr lang="en-US" b="1" dirty="0"/>
              <a:t>refer</a:t>
            </a:r>
            <a:r>
              <a:rPr lang="en-US" dirty="0"/>
              <a:t> to those files.</a:t>
            </a:r>
          </a:p>
          <a:p>
            <a:pPr lvl="1"/>
            <a:r>
              <a:rPr lang="en-US" dirty="0"/>
              <a:t>other than always going to the </a:t>
            </a:r>
            <a:r>
              <a:rPr lang="en-US" b="1" dirty="0"/>
              <a:t>filesystem</a:t>
            </a:r>
            <a:r>
              <a:rPr lang="en-US" dirty="0"/>
              <a:t> and </a:t>
            </a:r>
            <a:r>
              <a:rPr lang="en-US" b="1" dirty="0"/>
              <a:t>specifying a path </a:t>
            </a:r>
            <a:r>
              <a:rPr lang="en-US" dirty="0"/>
              <a:t>to the </a:t>
            </a:r>
            <a:r>
              <a:rPr lang="en-US" b="1" dirty="0"/>
              <a:t>files in question</a:t>
            </a:r>
          </a:p>
          <a:p>
            <a:r>
              <a:rPr lang="en-US" dirty="0"/>
              <a:t>In order to efficiently </a:t>
            </a:r>
            <a:r>
              <a:rPr lang="en-US" b="1" dirty="0"/>
              <a:t>read</a:t>
            </a:r>
            <a:r>
              <a:rPr lang="en-US" dirty="0"/>
              <a:t> and </a:t>
            </a:r>
            <a:r>
              <a:rPr lang="en-US" b="1" dirty="0"/>
              <a:t>write</a:t>
            </a:r>
            <a:r>
              <a:rPr lang="en-US" dirty="0"/>
              <a:t> files </a:t>
            </a:r>
            <a:r>
              <a:rPr lang="en-US" b="1" dirty="0"/>
              <a:t>stored</a:t>
            </a:r>
            <a:r>
              <a:rPr lang="en-US" dirty="0"/>
              <a:t> on </a:t>
            </a:r>
            <a:r>
              <a:rPr lang="en-US" b="1" dirty="0"/>
              <a:t>disk</a:t>
            </a:r>
            <a:r>
              <a:rPr lang="en-US" dirty="0"/>
              <a:t>, modern operating systems rely on a mechanism known as </a:t>
            </a:r>
            <a:r>
              <a:rPr lang="en-US" b="1" dirty="0"/>
              <a:t>file descriptors</a:t>
            </a:r>
            <a:r>
              <a:rPr lang="en-US" dirty="0"/>
              <a:t>.</a:t>
            </a:r>
          </a:p>
          <a:p>
            <a:r>
              <a:rPr lang="en-US" dirty="0"/>
              <a:t>When a program needs to access a file, a call is made to the </a:t>
            </a:r>
            <a:r>
              <a:rPr lang="en-US" b="1" dirty="0"/>
              <a:t>open system call</a:t>
            </a:r>
            <a:r>
              <a:rPr lang="en-US" dirty="0"/>
              <a:t>, which results in the </a:t>
            </a:r>
            <a:r>
              <a:rPr lang="en-US" b="1" dirty="0"/>
              <a:t>kernel</a:t>
            </a:r>
            <a:r>
              <a:rPr lang="en-US" dirty="0"/>
              <a:t> creating a new entry in the </a:t>
            </a:r>
            <a:r>
              <a:rPr lang="en-US" b="1" dirty="0"/>
              <a:t>file descriptor table</a:t>
            </a:r>
            <a:r>
              <a:rPr lang="en-US" dirty="0"/>
              <a:t> which maps to the </a:t>
            </a:r>
            <a:r>
              <a:rPr lang="en-US" b="1" dirty="0"/>
              <a:t>file’s location on the disk</a:t>
            </a:r>
          </a:p>
          <a:p>
            <a:r>
              <a:rPr lang="en-US" dirty="0"/>
              <a:t>when </a:t>
            </a:r>
            <a:r>
              <a:rPr lang="en-US" b="1" dirty="0"/>
              <a:t>finished</a:t>
            </a:r>
            <a:r>
              <a:rPr lang="en-US" dirty="0"/>
              <a:t>, the program should issue the </a:t>
            </a:r>
            <a:r>
              <a:rPr lang="en-US" b="1" dirty="0"/>
              <a:t>close</a:t>
            </a:r>
            <a:r>
              <a:rPr lang="en-US" dirty="0"/>
              <a:t> system call to </a:t>
            </a:r>
            <a:r>
              <a:rPr lang="en-US" b="1" dirty="0"/>
              <a:t>remove</a:t>
            </a:r>
            <a:r>
              <a:rPr lang="en-US" dirty="0"/>
              <a:t> the open file descriptor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8E5B7-2FF9-4759-968C-5F8B7974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47D45-FF56-467C-A16B-FC3ACD04248E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7F8A1-4262-41A2-B271-25955032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E750A5-FC75-4613-BAB5-97FCDB8CBE84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212B4-3833-4B90-8534-821C9A3A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34634928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D1B3-0D94-4471-8B21-5AFA2062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Descriptor Leaks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A3ABB-55EC-4D8B-8989-E0C677EA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350178"/>
            <a:ext cx="9144000" cy="5004245"/>
          </a:xfrm>
        </p:spPr>
        <p:txBody>
          <a:bodyPr>
            <a:normAutofit/>
          </a:bodyPr>
          <a:lstStyle/>
          <a:p>
            <a:r>
              <a:rPr lang="en-US" sz="2400" dirty="0"/>
              <a:t>A common programming </a:t>
            </a:r>
            <a:r>
              <a:rPr lang="en-US" sz="2400" b="1" dirty="0"/>
              <a:t>error</a:t>
            </a:r>
            <a:r>
              <a:rPr lang="en-US" sz="2400" dirty="0"/>
              <a:t> that can lead to </a:t>
            </a:r>
            <a:r>
              <a:rPr lang="en-US" sz="2400" b="1" dirty="0"/>
              <a:t>serious</a:t>
            </a:r>
            <a:r>
              <a:rPr lang="en-US" sz="2400" dirty="0"/>
              <a:t> </a:t>
            </a:r>
            <a:r>
              <a:rPr lang="en-US" sz="2400" b="1" dirty="0"/>
              <a:t>security</a:t>
            </a:r>
            <a:r>
              <a:rPr lang="en-US" sz="2400" dirty="0"/>
              <a:t> - a </a:t>
            </a:r>
            <a:r>
              <a:rPr lang="en-US" sz="2400" b="1" dirty="0"/>
              <a:t>file descriptor leak</a:t>
            </a:r>
          </a:p>
          <a:p>
            <a:r>
              <a:rPr lang="en-US" sz="2400" dirty="0"/>
              <a:t>A </a:t>
            </a:r>
            <a:r>
              <a:rPr lang="en-US" sz="2400" b="1" dirty="0"/>
              <a:t>dangerous</a:t>
            </a:r>
            <a:r>
              <a:rPr lang="en-US" sz="2400" dirty="0"/>
              <a:t> scenario can arise when a program with </a:t>
            </a:r>
            <a:r>
              <a:rPr lang="en-US" sz="2400" b="1" dirty="0"/>
              <a:t>high privileges:</a:t>
            </a:r>
          </a:p>
          <a:p>
            <a:pPr lvl="1"/>
            <a:r>
              <a:rPr lang="en-US" b="1" dirty="0"/>
              <a:t> </a:t>
            </a:r>
            <a:r>
              <a:rPr lang="en-US" dirty="0"/>
              <a:t>opens a file </a:t>
            </a:r>
            <a:r>
              <a:rPr lang="en-US" b="1" dirty="0"/>
              <a:t>descriptor</a:t>
            </a:r>
            <a:r>
              <a:rPr lang="en-US" dirty="0"/>
              <a:t> to a </a:t>
            </a:r>
            <a:r>
              <a:rPr lang="en-US" b="1" dirty="0"/>
              <a:t>protected</a:t>
            </a:r>
            <a:r>
              <a:rPr lang="en-US" dirty="0"/>
              <a:t> file (ex. Password)</a:t>
            </a:r>
          </a:p>
          <a:p>
            <a:pPr lvl="1"/>
            <a:r>
              <a:rPr lang="en-US" b="1" dirty="0"/>
              <a:t>fails to close it</a:t>
            </a:r>
            <a:r>
              <a:rPr lang="en-US" dirty="0"/>
              <a:t>, and then </a:t>
            </a:r>
          </a:p>
          <a:p>
            <a:pPr lvl="1"/>
            <a:r>
              <a:rPr lang="en-US" dirty="0"/>
              <a:t>creates a process with </a:t>
            </a:r>
            <a:r>
              <a:rPr lang="en-US" b="1" dirty="0"/>
              <a:t>lower permissions</a:t>
            </a:r>
            <a:r>
              <a:rPr lang="en-US" dirty="0"/>
              <a:t>. </a:t>
            </a:r>
          </a:p>
          <a:p>
            <a:r>
              <a:rPr lang="en-US" sz="2400" dirty="0"/>
              <a:t>Since the new </a:t>
            </a:r>
            <a:r>
              <a:rPr lang="en-US" sz="2400" b="1" dirty="0"/>
              <a:t>process</a:t>
            </a:r>
            <a:r>
              <a:rPr lang="en-US" sz="2400" dirty="0"/>
              <a:t> </a:t>
            </a:r>
            <a:r>
              <a:rPr lang="en-US" sz="2400" b="1" dirty="0"/>
              <a:t>inherits</a:t>
            </a:r>
            <a:r>
              <a:rPr lang="en-US" sz="2400" dirty="0"/>
              <a:t> the </a:t>
            </a:r>
            <a:r>
              <a:rPr lang="en-US" sz="2400" b="1" dirty="0"/>
              <a:t>file descriptors of its parent</a:t>
            </a:r>
            <a:r>
              <a:rPr lang="en-US" sz="2400" dirty="0"/>
              <a:t>,</a:t>
            </a:r>
          </a:p>
          <a:p>
            <a:pPr lvl="1"/>
            <a:r>
              <a:rPr lang="en-US" dirty="0"/>
              <a:t> it will be able to </a:t>
            </a:r>
            <a:r>
              <a:rPr lang="en-US" b="1" dirty="0"/>
              <a:t>read or write to the file</a:t>
            </a:r>
          </a:p>
          <a:p>
            <a:pPr lvl="1"/>
            <a:r>
              <a:rPr lang="en-US" dirty="0"/>
              <a:t>although the </a:t>
            </a:r>
            <a:r>
              <a:rPr lang="en-US" b="1" dirty="0"/>
              <a:t>child process </a:t>
            </a:r>
            <a:r>
              <a:rPr lang="en-US" dirty="0"/>
              <a:t>might not have </a:t>
            </a:r>
            <a:r>
              <a:rPr lang="en-US" b="1" dirty="0"/>
              <a:t>permission</a:t>
            </a:r>
            <a:r>
              <a:rPr lang="en-US" dirty="0"/>
              <a:t> to open that file in other circumstances.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9F1B4-E5F4-4E97-A0F5-DD3B0C91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47D45-FF56-467C-A16B-FC3ACD04248E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EC315-B540-42DA-B7CE-94D2BBF3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CAFDF6-D83F-44DD-9E5B-FD633BB068F1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04EAF-EB5F-42F9-AEAD-F5A3788A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17739962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25E0-81C3-46B7-9018-696792AA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492" y="804521"/>
            <a:ext cx="7700509" cy="1049235"/>
          </a:xfrm>
        </p:spPr>
        <p:txBody>
          <a:bodyPr/>
          <a:lstStyle/>
          <a:p>
            <a:r>
              <a:rPr lang="en-US" dirty="0"/>
              <a:t>Symbolic Links and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B243-CE9D-4AEF-8C55-5244015E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2015734"/>
            <a:ext cx="9143999" cy="4037747"/>
          </a:xfrm>
        </p:spPr>
        <p:txBody>
          <a:bodyPr>
            <a:normAutofit/>
          </a:bodyPr>
          <a:lstStyle/>
          <a:p>
            <a:r>
              <a:rPr lang="en-US" sz="2400" dirty="0"/>
              <a:t>It is often </a:t>
            </a:r>
            <a:r>
              <a:rPr lang="en-US" sz="2400" b="1" dirty="0"/>
              <a:t>useful</a:t>
            </a:r>
            <a:r>
              <a:rPr lang="en-US" sz="2400" dirty="0"/>
              <a:t> for users to be able to create </a:t>
            </a:r>
            <a:r>
              <a:rPr lang="en-US" sz="2400" b="1" dirty="0"/>
              <a:t>links</a:t>
            </a:r>
            <a:r>
              <a:rPr lang="en-US" sz="2400" dirty="0"/>
              <a:t> or </a:t>
            </a:r>
            <a:r>
              <a:rPr lang="en-US" sz="2400" b="1" dirty="0"/>
              <a:t>shortcuts</a:t>
            </a:r>
            <a:r>
              <a:rPr lang="en-US" sz="2400" dirty="0"/>
              <a:t> to other files on the system, without </a:t>
            </a:r>
            <a:r>
              <a:rPr lang="en-US" sz="2400" b="1" dirty="0"/>
              <a:t>copying</a:t>
            </a:r>
            <a:r>
              <a:rPr lang="en-US" sz="2400" dirty="0"/>
              <a:t> the entire </a:t>
            </a:r>
            <a:r>
              <a:rPr lang="en-US" sz="2400" b="1" dirty="0"/>
              <a:t>file</a:t>
            </a:r>
            <a:r>
              <a:rPr lang="en-US" sz="2400" dirty="0"/>
              <a:t> to a new </a:t>
            </a:r>
            <a:r>
              <a:rPr lang="en-US" sz="2400" b="1" dirty="0"/>
              <a:t>location</a:t>
            </a:r>
          </a:p>
          <a:p>
            <a:r>
              <a:rPr lang="en-US" sz="2400" dirty="0"/>
              <a:t>To the user, </a:t>
            </a:r>
            <a:r>
              <a:rPr lang="en-US" sz="2400" b="1" dirty="0" err="1"/>
              <a:t>symlinks</a:t>
            </a:r>
            <a:r>
              <a:rPr lang="en-US" sz="2400" dirty="0"/>
              <a:t> appear to </a:t>
            </a:r>
            <a:r>
              <a:rPr lang="en-US" sz="2400" b="1" dirty="0"/>
              <a:t>reside</a:t>
            </a:r>
            <a:r>
              <a:rPr lang="en-US" sz="2400" dirty="0"/>
              <a:t> on the disk like any other </a:t>
            </a:r>
            <a:r>
              <a:rPr lang="en-US" sz="2400" b="1" dirty="0"/>
              <a:t>file</a:t>
            </a:r>
          </a:p>
          <a:p>
            <a:pPr lvl="1"/>
            <a:r>
              <a:rPr lang="en-US" dirty="0"/>
              <a:t> </a:t>
            </a:r>
            <a:r>
              <a:rPr lang="en-US" sz="2400" dirty="0"/>
              <a:t>but they simply </a:t>
            </a:r>
            <a:r>
              <a:rPr lang="en-US" sz="2400" b="1" dirty="0"/>
              <a:t>point</a:t>
            </a:r>
            <a:r>
              <a:rPr lang="en-US" sz="2400" dirty="0"/>
              <a:t> to </a:t>
            </a:r>
            <a:r>
              <a:rPr lang="en-US" sz="2400" b="1" dirty="0"/>
              <a:t>another</a:t>
            </a:r>
            <a:r>
              <a:rPr lang="en-US" sz="2400" dirty="0"/>
              <a:t> </a:t>
            </a:r>
            <a:r>
              <a:rPr lang="en-US" sz="2400" b="1" dirty="0"/>
              <a:t>file</a:t>
            </a:r>
            <a:r>
              <a:rPr lang="en-US" sz="2400" dirty="0"/>
              <a:t> or </a:t>
            </a:r>
            <a:r>
              <a:rPr lang="en-US" sz="2400" b="1" dirty="0"/>
              <a:t>folder</a:t>
            </a:r>
            <a:r>
              <a:rPr lang="en-US" sz="2400" dirty="0"/>
              <a:t> on disk.</a:t>
            </a:r>
          </a:p>
          <a:p>
            <a:r>
              <a:rPr lang="en-US" sz="2400" b="1" dirty="0" err="1"/>
              <a:t>Symlinks</a:t>
            </a:r>
            <a:r>
              <a:rPr lang="en-US" sz="2400" dirty="0"/>
              <a:t> can often provide a means by which </a:t>
            </a:r>
            <a:r>
              <a:rPr lang="en-US" sz="2400" b="1" dirty="0"/>
              <a:t>malicious</a:t>
            </a:r>
            <a:r>
              <a:rPr lang="en-US" sz="2400" dirty="0"/>
              <a:t> parties can </a:t>
            </a:r>
            <a:r>
              <a:rPr lang="en-US" sz="2400" b="1" dirty="0"/>
              <a:t>trick</a:t>
            </a:r>
            <a:r>
              <a:rPr lang="en-US" sz="2400" dirty="0"/>
              <a:t> </a:t>
            </a:r>
            <a:r>
              <a:rPr lang="en-US" sz="2400" b="1" dirty="0"/>
              <a:t>applications</a:t>
            </a:r>
            <a:r>
              <a:rPr lang="en-US" sz="2400" dirty="0"/>
              <a:t> into performing </a:t>
            </a:r>
            <a:r>
              <a:rPr lang="en-US" sz="2400" b="1" dirty="0"/>
              <a:t>undesired</a:t>
            </a:r>
            <a:r>
              <a:rPr lang="en-US" sz="2400" dirty="0"/>
              <a:t> </a:t>
            </a:r>
            <a:r>
              <a:rPr lang="en-US" sz="2400" b="1" dirty="0"/>
              <a:t>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2605D-CCF8-439C-BD7F-9B93DDE0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47D45-FF56-467C-A16B-FC3ACD04248E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C99AA-6121-4A05-90C0-8A2608FF1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59D076-9927-4454-8A6C-BE81FB917D36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65750-3444-4FC3-9B34-7E04DE1E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1382324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25E0-81C3-46B7-9018-696792AA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Links and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B243-CE9D-4AEF-8C55-5244015E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1853756"/>
            <a:ext cx="9220200" cy="4199725"/>
          </a:xfrm>
        </p:spPr>
        <p:txBody>
          <a:bodyPr>
            <a:normAutofit/>
          </a:bodyPr>
          <a:lstStyle/>
          <a:p>
            <a:r>
              <a:rPr lang="en-US" dirty="0"/>
              <a:t>Suppose that this </a:t>
            </a:r>
            <a:r>
              <a:rPr lang="en-US" b="1" dirty="0"/>
              <a:t>program</a:t>
            </a:r>
            <a:r>
              <a:rPr lang="en-US" dirty="0"/>
              <a:t> is designed specifically to </a:t>
            </a:r>
            <a:r>
              <a:rPr lang="en-US" b="1" dirty="0"/>
              <a:t>prohibit</a:t>
            </a:r>
            <a:r>
              <a:rPr lang="en-US" dirty="0"/>
              <a:t> the reading of one </a:t>
            </a:r>
            <a:r>
              <a:rPr lang="en-US" b="1" dirty="0"/>
              <a:t>particular</a:t>
            </a:r>
            <a:r>
              <a:rPr lang="en-US" dirty="0"/>
              <a:t> file, say, /home/admin/</a:t>
            </a:r>
            <a:r>
              <a:rPr lang="en-US" b="1" dirty="0"/>
              <a:t>passwords</a:t>
            </a:r>
            <a:r>
              <a:rPr lang="en-US" dirty="0"/>
              <a:t>. </a:t>
            </a:r>
          </a:p>
          <a:p>
            <a:r>
              <a:rPr lang="en-US" dirty="0"/>
              <a:t>An </a:t>
            </a:r>
            <a:r>
              <a:rPr lang="en-US" b="1" dirty="0"/>
              <a:t>unsafe</a:t>
            </a:r>
            <a:r>
              <a:rPr lang="en-US" dirty="0"/>
              <a:t> </a:t>
            </a:r>
            <a:r>
              <a:rPr lang="en-US" b="1" dirty="0"/>
              <a:t>version</a:t>
            </a:r>
            <a:r>
              <a:rPr lang="en-US" dirty="0"/>
              <a:t> of this program would simply </a:t>
            </a:r>
            <a:r>
              <a:rPr lang="en-US" b="1" dirty="0"/>
              <a:t>check</a:t>
            </a:r>
            <a:r>
              <a:rPr lang="en-US" dirty="0"/>
              <a:t> that the </a:t>
            </a:r>
            <a:r>
              <a:rPr lang="en-US" b="1" dirty="0"/>
              <a:t>filename</a:t>
            </a:r>
            <a:r>
              <a:rPr lang="en-US" dirty="0"/>
              <a:t> specified by the user is not </a:t>
            </a:r>
            <a:r>
              <a:rPr lang="en-US" b="1" dirty="0"/>
              <a:t>/home/admin/passwords</a:t>
            </a:r>
            <a:r>
              <a:rPr lang="en-US" dirty="0"/>
              <a:t>.</a:t>
            </a:r>
          </a:p>
          <a:p>
            <a:r>
              <a:rPr lang="en-US" dirty="0"/>
              <a:t> However, an </a:t>
            </a:r>
            <a:r>
              <a:rPr lang="en-US" b="1" dirty="0"/>
              <a:t>attacker</a:t>
            </a:r>
            <a:r>
              <a:rPr lang="en-US" dirty="0"/>
              <a:t> could trick this program by creating a </a:t>
            </a:r>
            <a:r>
              <a:rPr lang="en-US" b="1" dirty="0" err="1"/>
              <a:t>symlink</a:t>
            </a:r>
            <a:r>
              <a:rPr lang="en-US" dirty="0"/>
              <a:t> to the </a:t>
            </a:r>
            <a:r>
              <a:rPr lang="en-US" b="1" dirty="0"/>
              <a:t>passwords</a:t>
            </a:r>
            <a:r>
              <a:rPr lang="en-US" dirty="0"/>
              <a:t> </a:t>
            </a:r>
            <a:r>
              <a:rPr lang="en-US" b="1" dirty="0"/>
              <a:t>file</a:t>
            </a:r>
            <a:r>
              <a:rPr lang="en-US" dirty="0"/>
              <a:t> and specifying the path of the </a:t>
            </a:r>
            <a:r>
              <a:rPr lang="en-US" b="1" dirty="0" err="1"/>
              <a:t>symlink</a:t>
            </a:r>
            <a:r>
              <a:rPr lang="en-US" dirty="0"/>
              <a:t> </a:t>
            </a:r>
            <a:r>
              <a:rPr lang="en-US" b="1" dirty="0"/>
              <a:t>instead</a:t>
            </a:r>
            <a:r>
              <a:rPr lang="en-US" dirty="0"/>
              <a:t>. </a:t>
            </a:r>
          </a:p>
          <a:p>
            <a:r>
              <a:rPr lang="en-US" b="1" dirty="0"/>
              <a:t>How do you solve it? Is this attack common in Windows OSs?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2605D-CCF8-439C-BD7F-9B93DDE0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47D45-FF56-467C-A16B-FC3ACD04248E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D8034-0360-4054-A584-FF2E8BD2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94B50B-88D0-40C2-B2C2-5A6CA02D1A01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86CA5-2FD4-4370-ACCC-87F50D50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41635946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253" y="1302551"/>
            <a:ext cx="8229600" cy="50357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Application Program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1" y="2015734"/>
            <a:ext cx="8915399" cy="3450613"/>
          </a:xfrm>
        </p:spPr>
        <p:txBody>
          <a:bodyPr>
            <a:normAutofit/>
          </a:bodyPr>
          <a:lstStyle/>
          <a:p>
            <a:r>
              <a:rPr lang="en-US" dirty="0"/>
              <a:t>Many attacks </a:t>
            </a:r>
            <a:r>
              <a:rPr lang="en-US" b="1" dirty="0"/>
              <a:t>don’t</a:t>
            </a:r>
            <a:r>
              <a:rPr lang="en-US" dirty="0"/>
              <a:t> directly exploit </a:t>
            </a:r>
            <a:r>
              <a:rPr lang="en-US" b="1" dirty="0"/>
              <a:t>weaknesses</a:t>
            </a:r>
            <a:r>
              <a:rPr lang="en-US" dirty="0"/>
              <a:t> in the </a:t>
            </a:r>
            <a:r>
              <a:rPr lang="en-US" b="1" dirty="0"/>
              <a:t>OS</a:t>
            </a:r>
            <a:r>
              <a:rPr lang="en-US" dirty="0"/>
              <a:t> </a:t>
            </a:r>
            <a:r>
              <a:rPr lang="en-US" b="1" dirty="0"/>
              <a:t>kernel</a:t>
            </a:r>
            <a:r>
              <a:rPr lang="en-US" dirty="0"/>
              <a:t>, but rather attack </a:t>
            </a:r>
            <a:r>
              <a:rPr lang="en-US" b="1" dirty="0"/>
              <a:t>insecure</a:t>
            </a:r>
            <a:r>
              <a:rPr lang="en-US" dirty="0"/>
              <a:t> </a:t>
            </a:r>
            <a:r>
              <a:rPr lang="en-US" b="1" dirty="0"/>
              <a:t>programs</a:t>
            </a:r>
            <a:r>
              <a:rPr lang="en-US" dirty="0"/>
              <a:t>.</a:t>
            </a:r>
          </a:p>
          <a:p>
            <a:r>
              <a:rPr lang="en-US" dirty="0"/>
              <a:t> These programs, operating at the </a:t>
            </a:r>
            <a:r>
              <a:rPr lang="en-US" b="1" dirty="0"/>
              <a:t>applications</a:t>
            </a:r>
            <a:r>
              <a:rPr lang="en-US" dirty="0"/>
              <a:t> </a:t>
            </a:r>
            <a:r>
              <a:rPr lang="en-US" b="1" dirty="0"/>
              <a:t>layer could include </a:t>
            </a:r>
            <a:r>
              <a:rPr lang="en-US" dirty="0"/>
              <a:t>program to change </a:t>
            </a:r>
            <a:r>
              <a:rPr lang="en-US" b="1" dirty="0"/>
              <a:t>passwords</a:t>
            </a:r>
            <a:r>
              <a:rPr lang="en-US" dirty="0"/>
              <a:t>, which </a:t>
            </a:r>
            <a:r>
              <a:rPr lang="en-US" b="1" dirty="0"/>
              <a:t>runs</a:t>
            </a:r>
            <a:r>
              <a:rPr lang="en-US" dirty="0"/>
              <a:t> with higher </a:t>
            </a:r>
            <a:r>
              <a:rPr lang="en-US" b="1" dirty="0"/>
              <a:t>privileges</a:t>
            </a:r>
            <a:r>
              <a:rPr lang="en-US" dirty="0"/>
              <a:t> than those granted to </a:t>
            </a:r>
            <a:r>
              <a:rPr lang="en-US" b="1" dirty="0"/>
              <a:t>common</a:t>
            </a:r>
            <a:r>
              <a:rPr lang="en-US" dirty="0"/>
              <a:t> </a:t>
            </a:r>
            <a:r>
              <a:rPr lang="en-US" b="1" dirty="0"/>
              <a:t>users</a:t>
            </a:r>
            <a:r>
              <a:rPr lang="en-US" dirty="0"/>
              <a:t>. </a:t>
            </a:r>
          </a:p>
          <a:p>
            <a:r>
              <a:rPr lang="en-US" dirty="0"/>
              <a:t>So these programs should be protected against </a:t>
            </a:r>
            <a:r>
              <a:rPr lang="en-US" b="1" dirty="0"/>
              <a:t>privilege</a:t>
            </a:r>
            <a:r>
              <a:rPr lang="en-US" dirty="0"/>
              <a:t> </a:t>
            </a:r>
            <a:r>
              <a:rPr lang="en-US" b="1" dirty="0"/>
              <a:t>escalation</a:t>
            </a:r>
            <a:r>
              <a:rPr lang="en-US" dirty="0"/>
              <a:t> attacks.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52600" y="33528"/>
            <a:ext cx="795746" cy="503578"/>
          </a:xfrm>
        </p:spPr>
        <p:txBody>
          <a:bodyPr/>
          <a:lstStyle/>
          <a:p>
            <a:pPr>
              <a:defRPr/>
            </a:pPr>
            <a:fld id="{BA847D45-FF56-467C-A16B-FC3ACD04248E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08D42-95B7-44AC-86DF-38B08744E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C6FE41-A53C-4820-A068-71578EBC9882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B341A-295E-4ADD-804B-8C1326D2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1678213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068772"/>
            <a:ext cx="8229600" cy="607629"/>
          </a:xfrm>
        </p:spPr>
        <p:txBody>
          <a:bodyPr>
            <a:normAutofit/>
          </a:bodyPr>
          <a:lstStyle/>
          <a:p>
            <a:r>
              <a:rPr lang="en-US" dirty="0"/>
              <a:t>Simple Buffer Overflow Attacks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941414"/>
            <a:ext cx="9144000" cy="41176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any situation where a program allocates a </a:t>
            </a:r>
            <a:r>
              <a:rPr lang="en-US" b="1" dirty="0"/>
              <a:t>fixed-size</a:t>
            </a:r>
            <a:r>
              <a:rPr lang="en-US" dirty="0"/>
              <a:t> </a:t>
            </a:r>
            <a:r>
              <a:rPr lang="en-US" b="1" dirty="0"/>
              <a:t>buffer</a:t>
            </a:r>
            <a:r>
              <a:rPr lang="en-US" dirty="0"/>
              <a:t> in memory in which to </a:t>
            </a:r>
            <a:r>
              <a:rPr lang="en-US" b="1" dirty="0"/>
              <a:t>store information</a:t>
            </a:r>
          </a:p>
          <a:p>
            <a:r>
              <a:rPr lang="en-US" dirty="0"/>
              <a:t>Care must be taken to </a:t>
            </a:r>
            <a:r>
              <a:rPr lang="en-US" b="1" dirty="0"/>
              <a:t>ensure</a:t>
            </a:r>
            <a:r>
              <a:rPr lang="en-US" dirty="0"/>
              <a:t> that copying </a:t>
            </a:r>
            <a:r>
              <a:rPr lang="en-US" b="1" dirty="0"/>
              <a:t>user-supplied data </a:t>
            </a:r>
            <a:r>
              <a:rPr lang="en-US" dirty="0"/>
              <a:t>to this buffer is done </a:t>
            </a:r>
            <a:r>
              <a:rPr lang="en-US" b="1" dirty="0"/>
              <a:t>securely</a:t>
            </a:r>
            <a:r>
              <a:rPr lang="en-US" dirty="0"/>
              <a:t> and with </a:t>
            </a:r>
            <a:r>
              <a:rPr lang="en-US" b="1" dirty="0"/>
              <a:t>boundary checks</a:t>
            </a:r>
            <a:r>
              <a:rPr lang="en-US" dirty="0"/>
              <a:t>.</a:t>
            </a:r>
          </a:p>
          <a:p>
            <a:r>
              <a:rPr lang="en-US" dirty="0"/>
              <a:t> If this is </a:t>
            </a:r>
            <a:r>
              <a:rPr lang="en-US" b="1" dirty="0"/>
              <a:t>not</a:t>
            </a:r>
            <a:r>
              <a:rPr lang="en-US" dirty="0"/>
              <a:t> the case, then it may be </a:t>
            </a:r>
            <a:r>
              <a:rPr lang="en-US" b="1" dirty="0"/>
              <a:t>possible</a:t>
            </a:r>
            <a:r>
              <a:rPr lang="en-US" dirty="0"/>
              <a:t> for an </a:t>
            </a:r>
            <a:r>
              <a:rPr lang="en-US" b="1" dirty="0"/>
              <a:t>attacker</a:t>
            </a:r>
            <a:r>
              <a:rPr lang="en-US" dirty="0"/>
              <a:t> to provide </a:t>
            </a:r>
            <a:r>
              <a:rPr lang="en-US" b="1" dirty="0"/>
              <a:t>input</a:t>
            </a:r>
            <a:r>
              <a:rPr lang="en-US" dirty="0"/>
              <a:t> that </a:t>
            </a:r>
            <a:r>
              <a:rPr lang="en-US" b="1" dirty="0"/>
              <a:t>exceeds</a:t>
            </a:r>
            <a:r>
              <a:rPr lang="en-US" dirty="0"/>
              <a:t> the </a:t>
            </a:r>
            <a:r>
              <a:rPr lang="en-US" b="1" dirty="0"/>
              <a:t>length</a:t>
            </a:r>
            <a:r>
              <a:rPr lang="en-US" dirty="0"/>
              <a:t> of the </a:t>
            </a:r>
            <a:r>
              <a:rPr lang="en-US" b="1" dirty="0"/>
              <a:t>buffer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which the program will then </a:t>
            </a:r>
            <a:r>
              <a:rPr lang="en-US" b="1" dirty="0"/>
              <a:t>attempt</a:t>
            </a:r>
            <a:r>
              <a:rPr lang="en-US" dirty="0"/>
              <a:t> to </a:t>
            </a:r>
            <a:r>
              <a:rPr lang="en-US" b="1" dirty="0"/>
              <a:t>copy</a:t>
            </a:r>
            <a:r>
              <a:rPr lang="en-US" dirty="0"/>
              <a:t> to the </a:t>
            </a:r>
            <a:r>
              <a:rPr lang="en-US" b="1" dirty="0"/>
              <a:t>allotted</a:t>
            </a:r>
            <a:r>
              <a:rPr lang="en-US" dirty="0"/>
              <a:t> </a:t>
            </a:r>
            <a:r>
              <a:rPr lang="en-US" b="1" dirty="0"/>
              <a:t>buffer</a:t>
            </a:r>
            <a:r>
              <a:rPr lang="en-US" dirty="0"/>
              <a:t>.</a:t>
            </a:r>
          </a:p>
          <a:p>
            <a:r>
              <a:rPr lang="en-US" dirty="0"/>
              <a:t>This copying may </a:t>
            </a:r>
            <a:r>
              <a:rPr lang="en-US" b="1" dirty="0"/>
              <a:t>overwrite</a:t>
            </a:r>
            <a:r>
              <a:rPr lang="en-US" dirty="0"/>
              <a:t> data beyond the </a:t>
            </a:r>
            <a:r>
              <a:rPr lang="en-US" b="1" dirty="0"/>
              <a:t>location of the buffer </a:t>
            </a:r>
            <a:r>
              <a:rPr lang="en-US" dirty="0"/>
              <a:t>in </a:t>
            </a:r>
            <a:r>
              <a:rPr lang="en-US" b="1" dirty="0"/>
              <a:t>memory</a:t>
            </a:r>
          </a:p>
          <a:p>
            <a:pPr lvl="1"/>
            <a:r>
              <a:rPr lang="en-US" dirty="0"/>
              <a:t>Potentially allow the </a:t>
            </a:r>
            <a:r>
              <a:rPr lang="en-US" b="1" dirty="0"/>
              <a:t>attacker</a:t>
            </a:r>
            <a:r>
              <a:rPr lang="en-US" dirty="0"/>
              <a:t> to gain </a:t>
            </a:r>
            <a:r>
              <a:rPr lang="en-US" b="1" dirty="0"/>
              <a:t>control</a:t>
            </a:r>
            <a:r>
              <a:rPr lang="en-US" dirty="0"/>
              <a:t> of the </a:t>
            </a:r>
            <a:r>
              <a:rPr lang="en-US" b="1" dirty="0"/>
              <a:t>entire</a:t>
            </a:r>
            <a:r>
              <a:rPr lang="en-US" dirty="0"/>
              <a:t> </a:t>
            </a:r>
            <a:r>
              <a:rPr lang="en-US" b="1" dirty="0"/>
              <a:t>process</a:t>
            </a:r>
            <a:r>
              <a:rPr lang="en-US" dirty="0"/>
              <a:t> and execute </a:t>
            </a:r>
            <a:r>
              <a:rPr lang="en-US" b="1" dirty="0"/>
              <a:t>arbitrary code on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81200" y="432686"/>
            <a:ext cx="795746" cy="503578"/>
          </a:xfrm>
        </p:spPr>
        <p:txBody>
          <a:bodyPr/>
          <a:lstStyle/>
          <a:p>
            <a:pPr>
              <a:defRPr/>
            </a:pPr>
            <a:fld id="{BA847D45-FF56-467C-A16B-FC3ACD04248E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74085-D407-44B8-8664-9D9D60F2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8560D1-85BD-4EE9-9530-59706025A3BD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71EE4-DB63-4057-A6D0-ABF99CBF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29537065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011" y="1225297"/>
            <a:ext cx="8229600" cy="503578"/>
          </a:xfrm>
        </p:spPr>
        <p:txBody>
          <a:bodyPr>
            <a:normAutofit fontScale="90000"/>
          </a:bodyPr>
          <a:lstStyle/>
          <a:p>
            <a:r>
              <a:rPr lang="en-US" dirty="0"/>
              <a:t>Arithmetic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133601"/>
            <a:ext cx="9220200" cy="381000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overflow condition is a </a:t>
            </a:r>
            <a:r>
              <a:rPr lang="en-US" b="1" dirty="0"/>
              <a:t>limitation</a:t>
            </a:r>
            <a:r>
              <a:rPr lang="en-US" dirty="0"/>
              <a:t> having to do with the </a:t>
            </a:r>
            <a:r>
              <a:rPr lang="en-US" b="1" dirty="0"/>
              <a:t>representation</a:t>
            </a:r>
            <a:r>
              <a:rPr lang="en-US" dirty="0"/>
              <a:t> of </a:t>
            </a:r>
            <a:r>
              <a:rPr lang="en-US" b="1" dirty="0"/>
              <a:t>integers</a:t>
            </a:r>
            <a:r>
              <a:rPr lang="en-US" dirty="0"/>
              <a:t> in </a:t>
            </a:r>
            <a:r>
              <a:rPr lang="en-US" b="1" dirty="0"/>
              <a:t>memory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 In most 32-bit architectures, signed integers are expressed in what is known as </a:t>
            </a:r>
            <a:r>
              <a:rPr lang="en-US" b="1" dirty="0"/>
              <a:t>two’s compliment notation.</a:t>
            </a:r>
          </a:p>
          <a:p>
            <a:pPr lvl="1" algn="just"/>
            <a:r>
              <a:rPr lang="en-US" dirty="0"/>
              <a:t> In hex notation, signed integers </a:t>
            </a:r>
            <a:r>
              <a:rPr lang="en-US" b="1" dirty="0"/>
              <a:t>0x00000000 </a:t>
            </a:r>
            <a:r>
              <a:rPr lang="en-US" dirty="0"/>
              <a:t>to</a:t>
            </a:r>
            <a:r>
              <a:rPr lang="en-US" b="1" dirty="0"/>
              <a:t> 0x7ffffff </a:t>
            </a:r>
            <a:r>
              <a:rPr lang="en-US" dirty="0"/>
              <a:t>are </a:t>
            </a:r>
            <a:r>
              <a:rPr lang="en-US" b="1" dirty="0"/>
              <a:t>positive</a:t>
            </a:r>
            <a:r>
              <a:rPr lang="en-US" dirty="0"/>
              <a:t> </a:t>
            </a:r>
            <a:r>
              <a:rPr lang="en-US" b="1" dirty="0"/>
              <a:t>numbers</a:t>
            </a:r>
            <a:r>
              <a:rPr lang="en-US" dirty="0"/>
              <a:t>,</a:t>
            </a:r>
          </a:p>
          <a:p>
            <a:pPr lvl="1" algn="just"/>
            <a:r>
              <a:rPr lang="en-US" dirty="0"/>
              <a:t> and </a:t>
            </a:r>
            <a:r>
              <a:rPr lang="en-US" b="1" dirty="0"/>
              <a:t>0x80000000 </a:t>
            </a:r>
            <a:r>
              <a:rPr lang="en-US" dirty="0"/>
              <a:t>to</a:t>
            </a:r>
            <a:r>
              <a:rPr lang="en-US" b="1" dirty="0"/>
              <a:t> 0xffffffff </a:t>
            </a:r>
            <a:r>
              <a:rPr lang="en-US" dirty="0"/>
              <a:t>are </a:t>
            </a:r>
            <a:r>
              <a:rPr lang="en-US" b="1" dirty="0"/>
              <a:t>negative</a:t>
            </a:r>
            <a:r>
              <a:rPr lang="en-US" dirty="0"/>
              <a:t> </a:t>
            </a:r>
            <a:r>
              <a:rPr lang="en-US" b="1" dirty="0"/>
              <a:t>numbers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For example, if a </a:t>
            </a:r>
            <a:r>
              <a:rPr lang="en-US" b="1" dirty="0"/>
              <a:t>program continually adds</a:t>
            </a:r>
            <a:r>
              <a:rPr lang="en-US" dirty="0"/>
              <a:t> very large </a:t>
            </a:r>
            <a:r>
              <a:rPr lang="en-US" b="1" dirty="0"/>
              <a:t>numbers</a:t>
            </a:r>
            <a:r>
              <a:rPr lang="en-US" dirty="0"/>
              <a:t> and </a:t>
            </a:r>
            <a:r>
              <a:rPr lang="en-US" b="1" dirty="0"/>
              <a:t>eventually</a:t>
            </a:r>
            <a:r>
              <a:rPr lang="en-US" dirty="0"/>
              <a:t> exceeds the </a:t>
            </a:r>
            <a:r>
              <a:rPr lang="en-US" b="1" dirty="0"/>
              <a:t>maximum</a:t>
            </a:r>
            <a:r>
              <a:rPr lang="en-US" dirty="0"/>
              <a:t> value for a signed </a:t>
            </a:r>
            <a:r>
              <a:rPr lang="en-US" b="1" dirty="0"/>
              <a:t>integer</a:t>
            </a:r>
            <a:r>
              <a:rPr lang="en-US" dirty="0"/>
              <a:t>, </a:t>
            </a:r>
            <a:r>
              <a:rPr lang="en-US" b="1" dirty="0"/>
              <a:t>0x7fffffff,</a:t>
            </a:r>
            <a:r>
              <a:rPr lang="en-US" dirty="0"/>
              <a:t> the representation of the sum </a:t>
            </a:r>
            <a:r>
              <a:rPr lang="en-US" b="1" dirty="0"/>
              <a:t>overflows</a:t>
            </a:r>
            <a:r>
              <a:rPr lang="en-US" dirty="0"/>
              <a:t> and becomes </a:t>
            </a:r>
            <a:r>
              <a:rPr lang="en-US" b="1" dirty="0"/>
              <a:t>negative</a:t>
            </a:r>
            <a:r>
              <a:rPr lang="en-US" dirty="0"/>
              <a:t> rather than positive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74138" y="184144"/>
            <a:ext cx="795746" cy="503578"/>
          </a:xfrm>
        </p:spPr>
        <p:txBody>
          <a:bodyPr/>
          <a:lstStyle/>
          <a:p>
            <a:pPr>
              <a:defRPr/>
            </a:pPr>
            <a:fld id="{BA847D45-FF56-467C-A16B-FC3ACD04248E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F4441-6327-474A-AADE-E5ED9E4E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A47D19-2602-447F-BC78-289A388404A2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6D836-B9F7-429E-B337-DFDF8CE1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576726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460F-51B0-4736-9F5D-77979CF2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78DC2-B52C-4D1F-8507-36D520D3F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362200"/>
            <a:ext cx="8229600" cy="3576736"/>
          </a:xfrm>
        </p:spPr>
        <p:txBody>
          <a:bodyPr/>
          <a:lstStyle/>
          <a:p>
            <a:r>
              <a:rPr lang="en-US" dirty="0"/>
              <a:t>Suppose a network service keeps track of the </a:t>
            </a:r>
            <a:r>
              <a:rPr lang="en-US" b="1" dirty="0"/>
              <a:t>number</a:t>
            </a:r>
            <a:r>
              <a:rPr lang="en-US" dirty="0"/>
              <a:t> of </a:t>
            </a:r>
            <a:r>
              <a:rPr lang="en-US" b="1" dirty="0"/>
              <a:t>connections</a:t>
            </a:r>
            <a:r>
              <a:rPr lang="en-US" dirty="0"/>
              <a:t> it has </a:t>
            </a:r>
            <a:r>
              <a:rPr lang="en-US" b="1" dirty="0"/>
              <a:t>received</a:t>
            </a:r>
            <a:r>
              <a:rPr lang="en-US" dirty="0"/>
              <a:t> since it has </a:t>
            </a:r>
            <a:r>
              <a:rPr lang="en-US" b="1" dirty="0"/>
              <a:t>started</a:t>
            </a:r>
            <a:r>
              <a:rPr lang="en-US" dirty="0"/>
              <a:t>, and only </a:t>
            </a:r>
            <a:r>
              <a:rPr lang="en-US" b="1" dirty="0"/>
              <a:t>grants</a:t>
            </a:r>
            <a:r>
              <a:rPr lang="en-US" dirty="0"/>
              <a:t> </a:t>
            </a:r>
            <a:r>
              <a:rPr lang="en-US" b="1" dirty="0"/>
              <a:t>access</a:t>
            </a:r>
            <a:r>
              <a:rPr lang="en-US" dirty="0"/>
              <a:t> to the </a:t>
            </a:r>
            <a:r>
              <a:rPr lang="en-US" b="1" dirty="0"/>
              <a:t>first five users. </a:t>
            </a:r>
          </a:p>
          <a:p>
            <a:r>
              <a:rPr lang="en-US" dirty="0"/>
              <a:t>An unsafe </a:t>
            </a:r>
            <a:r>
              <a:rPr lang="en-US" b="1" dirty="0"/>
              <a:t>implementation</a:t>
            </a:r>
            <a:r>
              <a:rPr lang="en-US" dirty="0"/>
              <a:t> can be as below: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ACC14-800C-4D5E-8BB9-E3901784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47D45-FF56-467C-A16B-FC3ACD04248E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3FAA0-CA14-473F-8EAB-88FEEFE8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47E523-8AEA-425A-A514-E3C3E8EF14D7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87F09-F6E3-4D91-ACA9-B5EF8907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31155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 </a:t>
            </a:r>
            <a:r>
              <a:rPr lang="en-US" sz="3000" b="1">
                <a:solidFill>
                  <a:srgbClr val="FFFFFF"/>
                </a:solidFill>
              </a:rPr>
              <a:t>Passwords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1260" y="282103"/>
            <a:ext cx="7276289" cy="6663446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In order for </a:t>
            </a:r>
            <a:r>
              <a:rPr lang="en-US" sz="1800" b="1" dirty="0"/>
              <a:t>computer security solutions </a:t>
            </a:r>
            <a:r>
              <a:rPr lang="en-US" sz="1800" dirty="0"/>
              <a:t>to be </a:t>
            </a:r>
            <a:r>
              <a:rPr lang="en-US" sz="1800" b="1" dirty="0"/>
              <a:t>effective</a:t>
            </a:r>
            <a:r>
              <a:rPr lang="en-US" sz="1800" dirty="0"/>
              <a:t>, they have to be </a:t>
            </a:r>
            <a:r>
              <a:rPr lang="en-US" sz="1800" b="1" dirty="0"/>
              <a:t>implemented correctly </a:t>
            </a:r>
            <a:r>
              <a:rPr lang="en-US" sz="1800" dirty="0"/>
              <a:t>and </a:t>
            </a:r>
            <a:r>
              <a:rPr lang="en-US" sz="1800" b="1" dirty="0"/>
              <a:t>used correctly</a:t>
            </a:r>
            <a:r>
              <a:rPr lang="en-US" sz="1800" dirty="0"/>
              <a:t>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One of the most common means for authenticating people in computer systems is through the use of </a:t>
            </a:r>
            <a:r>
              <a:rPr lang="en-US" sz="1800" b="1" dirty="0"/>
              <a:t>usernames</a:t>
            </a:r>
            <a:r>
              <a:rPr lang="en-US" sz="1800" dirty="0"/>
              <a:t> and </a:t>
            </a:r>
            <a:r>
              <a:rPr lang="en-US" sz="1800" b="1" dirty="0"/>
              <a:t>passwords</a:t>
            </a:r>
            <a:r>
              <a:rPr lang="en-US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 Even </a:t>
            </a:r>
            <a:r>
              <a:rPr lang="en-US" sz="1800" b="1" dirty="0"/>
              <a:t>systems</a:t>
            </a:r>
            <a:r>
              <a:rPr lang="en-US" sz="1800" dirty="0"/>
              <a:t> based on </a:t>
            </a:r>
            <a:r>
              <a:rPr lang="en-US" sz="1800" b="1" dirty="0"/>
              <a:t>cryptographic</a:t>
            </a:r>
            <a:r>
              <a:rPr lang="en-US" sz="1800" dirty="0"/>
              <a:t> keys, physical </a:t>
            </a:r>
            <a:r>
              <a:rPr lang="en-US" sz="1800" b="1" dirty="0"/>
              <a:t>tokens</a:t>
            </a:r>
            <a:r>
              <a:rPr lang="en-US" sz="1800" dirty="0"/>
              <a:t>, and </a:t>
            </a:r>
            <a:r>
              <a:rPr lang="en-US" sz="1800" b="1" dirty="0"/>
              <a:t>biometrics</a:t>
            </a:r>
            <a:r>
              <a:rPr lang="en-US" sz="1800" dirty="0"/>
              <a:t> often </a:t>
            </a:r>
            <a:r>
              <a:rPr lang="en-US" sz="1800" b="1" dirty="0"/>
              <a:t>augment</a:t>
            </a:r>
            <a:r>
              <a:rPr lang="en-US" sz="1800" dirty="0"/>
              <a:t> the security of these techniques with </a:t>
            </a:r>
            <a:r>
              <a:rPr lang="en-US" sz="1800" b="1" dirty="0"/>
              <a:t>passwords</a:t>
            </a:r>
            <a:r>
              <a:rPr lang="en-US" sz="18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Thus, a </a:t>
            </a:r>
            <a:r>
              <a:rPr lang="en-US" sz="1800" b="1" dirty="0"/>
              <a:t>critical</a:t>
            </a:r>
            <a:r>
              <a:rPr lang="en-US" sz="1800" dirty="0"/>
              <a:t> and </a:t>
            </a:r>
            <a:r>
              <a:rPr lang="en-US" sz="1800" b="1" dirty="0"/>
              <a:t>recurring</a:t>
            </a:r>
            <a:r>
              <a:rPr lang="en-US" sz="1800" dirty="0"/>
              <a:t> issue in computer security circles is </a:t>
            </a:r>
            <a:r>
              <a:rPr lang="en-US" sz="1800" b="1" dirty="0"/>
              <a:t>password</a:t>
            </a:r>
            <a:r>
              <a:rPr lang="en-US" sz="1800" dirty="0"/>
              <a:t> security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Ideally, </a:t>
            </a:r>
            <a:r>
              <a:rPr lang="en-US" sz="1800" b="1" dirty="0"/>
              <a:t>passwords</a:t>
            </a:r>
            <a:r>
              <a:rPr lang="en-US" sz="1800" dirty="0"/>
              <a:t> should be </a:t>
            </a:r>
            <a:r>
              <a:rPr lang="en-US" sz="1800" b="1" dirty="0"/>
              <a:t>easy</a:t>
            </a:r>
            <a:r>
              <a:rPr lang="en-US" sz="1800" dirty="0"/>
              <a:t> to </a:t>
            </a:r>
            <a:r>
              <a:rPr lang="en-US" sz="1800" b="1" dirty="0"/>
              <a:t>remember</a:t>
            </a:r>
            <a:r>
              <a:rPr lang="en-US" sz="1800" dirty="0"/>
              <a:t> and </a:t>
            </a:r>
            <a:r>
              <a:rPr lang="en-US" sz="1800" b="1" dirty="0"/>
              <a:t>hard</a:t>
            </a:r>
            <a:r>
              <a:rPr lang="en-US" sz="1800" dirty="0"/>
              <a:t> to </a:t>
            </a:r>
            <a:r>
              <a:rPr lang="en-US" sz="1800" b="1" dirty="0"/>
              <a:t>guess</a:t>
            </a:r>
            <a:r>
              <a:rPr lang="en-US" sz="1800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 Unfortunately, these two </a:t>
            </a:r>
            <a:r>
              <a:rPr lang="en-US" sz="1600" b="1" dirty="0"/>
              <a:t>goals</a:t>
            </a:r>
            <a:r>
              <a:rPr lang="en-US" sz="1600" dirty="0"/>
              <a:t> are in </a:t>
            </a:r>
            <a:r>
              <a:rPr lang="en-US" sz="1600" b="1" dirty="0"/>
              <a:t>conﬂict</a:t>
            </a:r>
            <a:r>
              <a:rPr lang="en-US" sz="1600" dirty="0"/>
              <a:t>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28112901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1F747-14B0-40A4-9C14-2899D57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58226" y="443732"/>
            <a:ext cx="608265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BA847D45-FF56-467C-A16B-FC3ACD04248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80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EDCB5-1B68-4F39-B580-372D25F85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7638" y="0"/>
            <a:ext cx="4597502" cy="6934200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#include &lt;</a:t>
            </a:r>
            <a:r>
              <a:rPr lang="en-US" sz="2400" dirty="0" err="1"/>
              <a:t>stdio.h</a:t>
            </a:r>
            <a:r>
              <a:rPr lang="en-US" sz="2400" dirty="0"/>
              <a:t>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int main(int </a:t>
            </a:r>
            <a:r>
              <a:rPr lang="en-US" sz="2400" dirty="0" err="1"/>
              <a:t>argc</a:t>
            </a:r>
            <a:r>
              <a:rPr lang="en-US" sz="2400" dirty="0"/>
              <a:t>, char * </a:t>
            </a:r>
            <a:r>
              <a:rPr lang="en-US" sz="2400" dirty="0" err="1"/>
              <a:t>argv</a:t>
            </a:r>
            <a:r>
              <a:rPr lang="en-US" sz="2400" dirty="0"/>
              <a:t>[ ])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 unsigned int connections = 0;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 // Insert network code here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// . . 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// . . 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// Does nothing to check overflow conditions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 </a:t>
            </a:r>
            <a:r>
              <a:rPr lang="en-US" sz="2400" b="1" dirty="0"/>
              <a:t>connections++;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if(connections &lt; 5)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400" dirty="0"/>
              <a:t> grant access();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else deny access();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 return 1;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}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F3138-3FEF-4080-A276-7B20034E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F59540-EB0F-46C0-88D9-BE2E0CD421E7}" type="datetime1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381D5-1BEF-42B9-B721-437835CB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28135549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Stack-based </a:t>
            </a:r>
            <a:r>
              <a:rPr lang="en-US" dirty="0" err="1"/>
              <a:t>BoF</a:t>
            </a:r>
            <a:r>
              <a:rPr lang="en-US" dirty="0"/>
              <a:t> (</a:t>
            </a:r>
            <a:r>
              <a:rPr lang="en-US" dirty="0" err="1"/>
              <a:t>cond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1" y="2015734"/>
            <a:ext cx="9067799" cy="446126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b="1" dirty="0"/>
              <a:t>Read about other </a:t>
            </a:r>
            <a:r>
              <a:rPr lang="en-US" sz="2400" b="1" dirty="0" err="1"/>
              <a:t>BoF</a:t>
            </a:r>
            <a:r>
              <a:rPr lang="en-US" sz="2400" b="1" dirty="0"/>
              <a:t> attacks and how to secure these vulnerabilities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47D45-FF56-467C-A16B-FC3ACD04248E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170DC-9152-42A7-BC66-AE2F0C0F7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C6548-2A65-4776-BDA0-DF8F71331CF0}" type="datetime1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CD08B-7C4B-48AE-BE31-6F2C96383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27239618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2133600" y="1905001"/>
            <a:ext cx="7772400" cy="1588127"/>
          </a:xfrm>
        </p:spPr>
        <p:txBody>
          <a:bodyPr>
            <a:spAutoFit/>
          </a:bodyPr>
          <a:lstStyle/>
          <a:p>
            <a:pPr algn="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5400" dirty="0"/>
              <a:t>Malware: </a:t>
            </a:r>
            <a:br>
              <a:rPr lang="en-GB" sz="5400" dirty="0"/>
            </a:br>
            <a:r>
              <a:rPr lang="en-GB" sz="5400" dirty="0"/>
              <a:t>Malicious Software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9pPr>
          </a:lstStyle>
          <a:p>
            <a:pPr>
              <a:defRPr/>
            </a:pPr>
            <a:fld id="{FD2AA4B9-0087-43AF-A6C5-79CC95FE01BE}" type="datetime1">
              <a:rPr lang="en-US" smtClean="0"/>
              <a:pPr>
                <a:defRPr/>
              </a:pPr>
              <a:t>5/23/2022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idx="11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9pPr>
          </a:lstStyle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Arial" charset="0"/>
              </a:defRPr>
            </a:lvl9pPr>
          </a:lstStyle>
          <a:p>
            <a:pPr>
              <a:defRPr/>
            </a:pPr>
            <a:fld id="{6CBD83E5-80DB-40C3-9D21-E0017198AFE8}" type="slidenum">
              <a:rPr lang="en-GB" smtClean="0"/>
              <a:pPr>
                <a:defRPr/>
              </a:pPr>
              <a:t>82</a:t>
            </a:fld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3055742" y="1069051"/>
            <a:ext cx="8229600" cy="535531"/>
          </a:xfrm>
        </p:spPr>
        <p:txBody>
          <a:bodyPr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Malicious Software / Malware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idx="1"/>
          </p:nvPr>
        </p:nvSpPr>
        <p:spPr>
          <a:xfrm>
            <a:off x="1981201" y="2286000"/>
            <a:ext cx="8226425" cy="396240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dirty="0"/>
              <a:t>This chapter is devoted to the ways that software systems can be attacked by </a:t>
            </a:r>
            <a:r>
              <a:rPr lang="en-US" b="1" dirty="0"/>
              <a:t>malicious</a:t>
            </a:r>
            <a:r>
              <a:rPr lang="en-US" dirty="0"/>
              <a:t> software, which is also known as </a:t>
            </a:r>
            <a:r>
              <a:rPr lang="en-US" b="1" dirty="0"/>
              <a:t>malware</a:t>
            </a:r>
            <a:r>
              <a:rPr lang="en-US" dirty="0"/>
              <a:t>. 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dirty="0"/>
              <a:t>Malicious software is software whose </a:t>
            </a:r>
            <a:r>
              <a:rPr lang="en-US" b="1" dirty="0"/>
              <a:t>existence</a:t>
            </a:r>
            <a:r>
              <a:rPr lang="en-US" dirty="0"/>
              <a:t> or </a:t>
            </a:r>
            <a:r>
              <a:rPr lang="en-US" b="1" dirty="0"/>
              <a:t>execution</a:t>
            </a:r>
            <a:r>
              <a:rPr lang="en-US" dirty="0"/>
              <a:t> has </a:t>
            </a:r>
            <a:r>
              <a:rPr lang="en-US" b="1" dirty="0"/>
              <a:t>negative</a:t>
            </a:r>
            <a:r>
              <a:rPr lang="en-US" dirty="0"/>
              <a:t> and </a:t>
            </a:r>
            <a:r>
              <a:rPr lang="en-US" b="1" dirty="0"/>
              <a:t>unintended</a:t>
            </a:r>
            <a:r>
              <a:rPr lang="en-US" dirty="0"/>
              <a:t> </a:t>
            </a:r>
            <a:r>
              <a:rPr lang="en-US" b="1" dirty="0"/>
              <a:t>consequences</a:t>
            </a:r>
            <a:r>
              <a:rPr lang="en-US" dirty="0"/>
              <a:t>. </a:t>
            </a:r>
          </a:p>
          <a:p>
            <a:pPr algn="just">
              <a:lnSpc>
                <a:spcPct val="11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dirty="0"/>
              <a:t>We discuss </a:t>
            </a:r>
            <a:r>
              <a:rPr lang="en-US" b="1" dirty="0"/>
              <a:t>various</a:t>
            </a:r>
            <a:r>
              <a:rPr lang="en-US" dirty="0"/>
              <a:t> kinds of malware, including some case </a:t>
            </a:r>
            <a:r>
              <a:rPr lang="en-US" b="1" dirty="0"/>
              <a:t>studies</a:t>
            </a:r>
            <a:r>
              <a:rPr lang="en-US" dirty="0"/>
              <a:t>, and how </a:t>
            </a:r>
            <a:r>
              <a:rPr lang="en-US" b="1" dirty="0"/>
              <a:t>systems</a:t>
            </a:r>
            <a:r>
              <a:rPr lang="en-US" dirty="0"/>
              <a:t> and </a:t>
            </a:r>
            <a:r>
              <a:rPr lang="en-US" b="1" dirty="0"/>
              <a:t>networks</a:t>
            </a:r>
            <a:r>
              <a:rPr lang="en-US" dirty="0"/>
              <a:t> can be protected from </a:t>
            </a:r>
            <a:r>
              <a:rPr lang="en-US" b="1" dirty="0"/>
              <a:t>malware</a:t>
            </a:r>
            <a:endParaRPr lang="en-GB" b="1" dirty="0"/>
          </a:p>
        </p:txBody>
      </p:sp>
      <p:sp>
        <p:nvSpPr>
          <p:cNvPr id="819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4EBFDE-5A0F-4393-991B-D1ED37E8BBBC}" type="datetime1">
              <a:rPr lang="en-US" smtClean="0"/>
              <a:t>5/23/2022</a:t>
            </a:fld>
            <a:endParaRPr lang="en-GB"/>
          </a:p>
        </p:txBody>
      </p:sp>
      <p:sp>
        <p:nvSpPr>
          <p:cNvPr id="8198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Malware</a:t>
            </a:r>
          </a:p>
        </p:txBody>
      </p:sp>
      <p:sp>
        <p:nvSpPr>
          <p:cNvPr id="819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FEDF8-4EAB-477F-8421-3FCE5D3355DB}" type="slidenum">
              <a:rPr lang="en-GB"/>
              <a:pPr>
                <a:defRPr/>
              </a:pPr>
              <a:t>83</a:t>
            </a:fld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2975580" y="804520"/>
            <a:ext cx="9603275" cy="535531"/>
          </a:xfrm>
        </p:spPr>
        <p:txBody>
          <a:bodyPr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Viruses, Worms, Trojans, Rootkits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idx="1"/>
          </p:nvPr>
        </p:nvSpPr>
        <p:spPr>
          <a:xfrm>
            <a:off x="1524000" y="2018704"/>
            <a:ext cx="9144000" cy="40347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200" dirty="0">
                <a:solidFill>
                  <a:srgbClr val="7030A0"/>
                </a:solidFill>
              </a:rPr>
              <a:t>Malware </a:t>
            </a:r>
            <a:r>
              <a:rPr lang="en-GB" sz="2200" dirty="0"/>
              <a:t>can be classified into several </a:t>
            </a:r>
            <a:r>
              <a:rPr lang="en-GB" sz="2200" b="1" dirty="0"/>
              <a:t>categories</a:t>
            </a:r>
            <a:r>
              <a:rPr lang="en-GB" sz="2200" dirty="0"/>
              <a:t>, depending on </a:t>
            </a:r>
            <a:r>
              <a:rPr lang="en-GB" sz="2200" b="1" dirty="0"/>
              <a:t>propagation</a:t>
            </a:r>
            <a:r>
              <a:rPr lang="en-GB" sz="2200" dirty="0"/>
              <a:t> and </a:t>
            </a:r>
            <a:r>
              <a:rPr lang="en-GB" sz="2200" b="1" dirty="0"/>
              <a:t>concealment</a:t>
            </a:r>
          </a:p>
          <a:p>
            <a:pPr>
              <a:lnSpc>
                <a:spcPct val="11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200" dirty="0"/>
              <a:t>Propagation</a:t>
            </a:r>
          </a:p>
          <a:p>
            <a:pPr lvl="1">
              <a:lnSpc>
                <a:spcPct val="11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200" dirty="0">
                <a:solidFill>
                  <a:srgbClr val="7030A0"/>
                </a:solidFill>
              </a:rPr>
              <a:t>Virus</a:t>
            </a:r>
            <a:r>
              <a:rPr lang="en-GB" sz="2200" dirty="0"/>
              <a:t>: </a:t>
            </a:r>
            <a:r>
              <a:rPr lang="en-GB" sz="2200" b="1" dirty="0"/>
              <a:t>human-assisted</a:t>
            </a:r>
            <a:r>
              <a:rPr lang="en-GB" sz="2200" dirty="0"/>
              <a:t> propagation (e.g., open email attachment)</a:t>
            </a:r>
          </a:p>
          <a:p>
            <a:pPr lvl="1">
              <a:lnSpc>
                <a:spcPct val="11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200" dirty="0">
                <a:solidFill>
                  <a:srgbClr val="7030A0"/>
                </a:solidFill>
              </a:rPr>
              <a:t>Worm</a:t>
            </a:r>
            <a:r>
              <a:rPr lang="en-GB" sz="2200" dirty="0"/>
              <a:t>: </a:t>
            </a:r>
            <a:r>
              <a:rPr lang="en-GB" sz="2200" b="1" dirty="0"/>
              <a:t>automatic</a:t>
            </a:r>
            <a:r>
              <a:rPr lang="en-GB" sz="2200" dirty="0"/>
              <a:t> propagation without human assistance</a:t>
            </a:r>
          </a:p>
          <a:p>
            <a:pPr>
              <a:lnSpc>
                <a:spcPct val="11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200" dirty="0"/>
              <a:t>Concealment</a:t>
            </a:r>
          </a:p>
          <a:p>
            <a:pPr lvl="1">
              <a:lnSpc>
                <a:spcPct val="11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200" dirty="0">
                <a:solidFill>
                  <a:srgbClr val="7030A0"/>
                </a:solidFill>
              </a:rPr>
              <a:t>Rootkit</a:t>
            </a:r>
            <a:r>
              <a:rPr lang="en-GB" sz="2200" dirty="0"/>
              <a:t>: modifies </a:t>
            </a:r>
            <a:r>
              <a:rPr lang="en-GB" sz="2200" b="1" dirty="0"/>
              <a:t>operating system </a:t>
            </a:r>
            <a:r>
              <a:rPr lang="en-GB" sz="2200" dirty="0"/>
              <a:t>to </a:t>
            </a:r>
            <a:r>
              <a:rPr lang="en-GB" sz="2200" b="1" dirty="0"/>
              <a:t>hide</a:t>
            </a:r>
            <a:r>
              <a:rPr lang="en-GB" sz="2200" dirty="0"/>
              <a:t> its existence</a:t>
            </a:r>
          </a:p>
          <a:p>
            <a:pPr lvl="1">
              <a:lnSpc>
                <a:spcPct val="11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200" dirty="0">
                <a:solidFill>
                  <a:srgbClr val="7030A0"/>
                </a:solidFill>
              </a:rPr>
              <a:t>Trojan</a:t>
            </a:r>
            <a:r>
              <a:rPr lang="en-GB" sz="2200" dirty="0"/>
              <a:t>: provides </a:t>
            </a:r>
            <a:r>
              <a:rPr lang="en-GB" sz="2200" b="1" dirty="0"/>
              <a:t>desirable</a:t>
            </a:r>
            <a:r>
              <a:rPr lang="en-GB" sz="2200" dirty="0"/>
              <a:t> functionality but </a:t>
            </a:r>
            <a:r>
              <a:rPr lang="en-GB" sz="2200" b="1" dirty="0"/>
              <a:t>hides</a:t>
            </a:r>
            <a:r>
              <a:rPr lang="en-GB" sz="2200" dirty="0"/>
              <a:t> malicious operation</a:t>
            </a:r>
          </a:p>
          <a:p>
            <a:pPr>
              <a:lnSpc>
                <a:spcPct val="110000"/>
              </a:lnSpc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200" dirty="0"/>
              <a:t>Various types of </a:t>
            </a:r>
            <a:r>
              <a:rPr lang="en-GB" sz="2200" b="1" dirty="0"/>
              <a:t>payloads</a:t>
            </a:r>
            <a:r>
              <a:rPr lang="en-GB" sz="2200" dirty="0"/>
              <a:t>, ranging from </a:t>
            </a:r>
            <a:r>
              <a:rPr lang="en-GB" sz="2200" b="1" dirty="0"/>
              <a:t>annoyance</a:t>
            </a:r>
            <a:r>
              <a:rPr lang="en-GB" sz="2200" dirty="0"/>
              <a:t> to </a:t>
            </a:r>
            <a:r>
              <a:rPr lang="en-GB" sz="2200" b="1" dirty="0"/>
              <a:t>crime</a:t>
            </a:r>
          </a:p>
        </p:txBody>
      </p:sp>
      <p:sp>
        <p:nvSpPr>
          <p:cNvPr id="819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2A131C-3A12-4BE3-A197-D5FD72762376}" type="datetime1">
              <a:rPr lang="en-US" smtClean="0"/>
              <a:t>5/23/2022</a:t>
            </a:fld>
            <a:endParaRPr lang="en-GB"/>
          </a:p>
        </p:txBody>
      </p:sp>
      <p:sp>
        <p:nvSpPr>
          <p:cNvPr id="8198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819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CFEDF8-4EAB-477F-8421-3FCE5D3355DB}" type="slidenum">
              <a:rPr lang="en-GB"/>
              <a:pPr>
                <a:defRPr/>
              </a:pPr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080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Insider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2015734"/>
            <a:ext cx="9067799" cy="345061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insider attack </a:t>
            </a:r>
            <a:r>
              <a:rPr lang="en-US" sz="2800" dirty="0"/>
              <a:t>is a security breach that is </a:t>
            </a:r>
            <a:r>
              <a:rPr lang="en-US" sz="2800" b="1" dirty="0"/>
              <a:t>caused</a:t>
            </a:r>
            <a:r>
              <a:rPr lang="en-US" sz="2800" dirty="0"/>
              <a:t> or </a:t>
            </a:r>
            <a:r>
              <a:rPr lang="en-US" sz="2800" b="1" dirty="0"/>
              <a:t>facilitated</a:t>
            </a:r>
            <a:r>
              <a:rPr lang="en-US" sz="2800" dirty="0"/>
              <a:t> by:</a:t>
            </a:r>
          </a:p>
          <a:p>
            <a:pPr lvl="1"/>
            <a:r>
              <a:rPr lang="en-US" sz="2000" dirty="0"/>
              <a:t> someone </a:t>
            </a:r>
            <a:r>
              <a:rPr lang="en-US" sz="2000" u="sng" dirty="0"/>
              <a:t>who is a part of the very </a:t>
            </a:r>
            <a:r>
              <a:rPr lang="en-US" sz="2000" b="1" u="sng" dirty="0"/>
              <a:t>organization</a:t>
            </a:r>
            <a:r>
              <a:rPr lang="en-US" sz="2000" dirty="0"/>
              <a:t> that </a:t>
            </a:r>
            <a:r>
              <a:rPr lang="en-US" sz="2000" b="1" dirty="0"/>
              <a:t>controls</a:t>
            </a:r>
            <a:r>
              <a:rPr lang="en-US" sz="2000" dirty="0"/>
              <a:t> or </a:t>
            </a:r>
            <a:r>
              <a:rPr lang="en-US" sz="2000" b="1" dirty="0"/>
              <a:t>builds</a:t>
            </a:r>
            <a:r>
              <a:rPr lang="en-US" sz="2000" dirty="0"/>
              <a:t> the asset that </a:t>
            </a:r>
            <a:r>
              <a:rPr lang="en-US" sz="2000" b="1" dirty="0"/>
              <a:t>should be protected</a:t>
            </a:r>
            <a:r>
              <a:rPr lang="en-US" sz="2000" dirty="0"/>
              <a:t>. </a:t>
            </a:r>
          </a:p>
          <a:p>
            <a:r>
              <a:rPr lang="en-US" sz="2800" dirty="0"/>
              <a:t>In the case of </a:t>
            </a:r>
            <a:r>
              <a:rPr lang="en-US" sz="2800" b="1" dirty="0"/>
              <a:t>malware:</a:t>
            </a:r>
          </a:p>
          <a:p>
            <a:pPr lvl="1"/>
            <a:r>
              <a:rPr lang="en-US" sz="2400" dirty="0"/>
              <a:t>an insider attack refers to a </a:t>
            </a:r>
            <a:r>
              <a:rPr lang="en-US" sz="2400" b="1" dirty="0"/>
              <a:t>security hole </a:t>
            </a:r>
            <a:r>
              <a:rPr lang="en-US" sz="2400" dirty="0"/>
              <a:t>that is created in a </a:t>
            </a:r>
            <a:r>
              <a:rPr lang="en-US" sz="2400" b="1" dirty="0"/>
              <a:t>software system </a:t>
            </a:r>
            <a:r>
              <a:rPr lang="en-US" sz="2400" dirty="0"/>
              <a:t>by one of its </a:t>
            </a:r>
            <a:r>
              <a:rPr lang="en-US" sz="2400" b="1" dirty="0"/>
              <a:t>programmers</a:t>
            </a:r>
            <a:r>
              <a:rPr lang="en-US" sz="240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395CEE-1A49-4898-874B-70C9726595D9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85</a:t>
            </a:fld>
            <a:endParaRPr lang="en-GB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4.1.1 </a:t>
            </a:r>
            <a:r>
              <a:rPr lang="en-US" b="1" dirty="0"/>
              <a:t>Backdoors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103778"/>
            <a:ext cx="8991600" cy="422082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backdoor, </a:t>
            </a:r>
            <a:r>
              <a:rPr lang="en-US" dirty="0"/>
              <a:t>which is also sometimes called a </a:t>
            </a:r>
            <a:r>
              <a:rPr lang="en-US" b="1" dirty="0"/>
              <a:t>trapdoor,:</a:t>
            </a:r>
          </a:p>
          <a:p>
            <a:pPr lvl="1"/>
            <a:r>
              <a:rPr lang="en-US" dirty="0"/>
              <a:t>is </a:t>
            </a:r>
            <a:r>
              <a:rPr lang="en-US" u="sng" dirty="0"/>
              <a:t>a hidden feature or command </a:t>
            </a:r>
            <a:r>
              <a:rPr lang="en-US" dirty="0"/>
              <a:t>in a program that </a:t>
            </a:r>
            <a:r>
              <a:rPr lang="en-US" b="1" dirty="0"/>
              <a:t>allows</a:t>
            </a:r>
            <a:r>
              <a:rPr lang="en-US" dirty="0"/>
              <a:t> a </a:t>
            </a:r>
            <a:r>
              <a:rPr lang="en-US" b="1" dirty="0"/>
              <a:t>user</a:t>
            </a:r>
            <a:r>
              <a:rPr lang="en-US" dirty="0"/>
              <a:t> to perform </a:t>
            </a:r>
            <a:r>
              <a:rPr lang="en-US" b="1" dirty="0"/>
              <a:t>actions</a:t>
            </a:r>
            <a:r>
              <a:rPr lang="en-US" dirty="0"/>
              <a:t> he or she </a:t>
            </a:r>
            <a:r>
              <a:rPr lang="en-US" b="1" u="sng" dirty="0"/>
              <a:t>would not normally be allowed to do</a:t>
            </a:r>
            <a:r>
              <a:rPr lang="en-US" dirty="0"/>
              <a:t>. </a:t>
            </a:r>
          </a:p>
          <a:p>
            <a:r>
              <a:rPr lang="en-US" dirty="0"/>
              <a:t>When used in a normal way, the program performs </a:t>
            </a:r>
            <a:r>
              <a:rPr lang="en-US" b="1" dirty="0"/>
              <a:t>completely</a:t>
            </a:r>
            <a:r>
              <a:rPr lang="en-US" dirty="0"/>
              <a:t> as </a:t>
            </a:r>
            <a:r>
              <a:rPr lang="en-US" b="1" dirty="0"/>
              <a:t>expected</a:t>
            </a:r>
            <a:r>
              <a:rPr lang="en-US" dirty="0"/>
              <a:t> and </a:t>
            </a:r>
            <a:r>
              <a:rPr lang="en-US" b="1" dirty="0"/>
              <a:t>advertised</a:t>
            </a:r>
            <a:r>
              <a:rPr lang="en-US" dirty="0"/>
              <a:t>. </a:t>
            </a:r>
          </a:p>
          <a:p>
            <a:r>
              <a:rPr lang="en-US" dirty="0"/>
              <a:t>But if the </a:t>
            </a:r>
            <a:r>
              <a:rPr lang="en-US" b="1" dirty="0"/>
              <a:t>hidden</a:t>
            </a:r>
            <a:r>
              <a:rPr lang="en-US" dirty="0"/>
              <a:t> feature is </a:t>
            </a:r>
            <a:r>
              <a:rPr lang="en-US" b="1" dirty="0"/>
              <a:t>activated</a:t>
            </a:r>
            <a:r>
              <a:rPr lang="en-US" dirty="0"/>
              <a:t>, the program does something </a:t>
            </a:r>
            <a:r>
              <a:rPr lang="en-US" b="1" dirty="0"/>
              <a:t>unexpected</a:t>
            </a:r>
            <a:r>
              <a:rPr lang="en-US" dirty="0"/>
              <a:t>, often in </a:t>
            </a:r>
            <a:r>
              <a:rPr lang="en-US" b="1" dirty="0"/>
              <a:t>violation of security policies</a:t>
            </a:r>
            <a:r>
              <a:rPr lang="en-US" dirty="0"/>
              <a:t>, such as performing </a:t>
            </a:r>
            <a:r>
              <a:rPr lang="en-US" b="1" dirty="0"/>
              <a:t>a privilege escalation.</a:t>
            </a:r>
          </a:p>
          <a:p>
            <a:r>
              <a:rPr lang="en-US" dirty="0"/>
              <a:t>Benign example: </a:t>
            </a:r>
            <a:r>
              <a:rPr lang="en-US" b="1" dirty="0"/>
              <a:t>Easter Eggs </a:t>
            </a:r>
            <a:r>
              <a:rPr lang="en-US" dirty="0"/>
              <a:t>in software and games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82E37D-8C4A-49FD-ADB6-8BC84A3F1982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86</a:t>
            </a:fld>
            <a:endParaRPr lang="en-GB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4.1.1 Backdoors inserted for </a:t>
            </a:r>
            <a:r>
              <a:rPr lang="en-US" b="1" i="1" dirty="0"/>
              <a:t>debugging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1" y="2015734"/>
            <a:ext cx="8762999" cy="3450613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programmer</a:t>
            </a:r>
            <a:r>
              <a:rPr lang="en-US" dirty="0"/>
              <a:t> is working on an elaborate </a:t>
            </a:r>
            <a:r>
              <a:rPr lang="en-US" b="1" dirty="0"/>
              <a:t>biometric</a:t>
            </a:r>
            <a:r>
              <a:rPr lang="en-US" dirty="0"/>
              <a:t> </a:t>
            </a:r>
            <a:r>
              <a:rPr lang="en-US" b="1" dirty="0"/>
              <a:t>authentication</a:t>
            </a:r>
            <a:r>
              <a:rPr lang="en-US" dirty="0"/>
              <a:t> system for a computer </a:t>
            </a:r>
            <a:r>
              <a:rPr lang="en-US" b="1" dirty="0"/>
              <a:t>login</a:t>
            </a:r>
            <a:r>
              <a:rPr lang="en-US" dirty="0"/>
              <a:t> program. </a:t>
            </a:r>
          </a:p>
          <a:p>
            <a:r>
              <a:rPr lang="en-US" dirty="0"/>
              <a:t>She may </a:t>
            </a:r>
            <a:r>
              <a:rPr lang="en-US" b="1" dirty="0"/>
              <a:t>wish</a:t>
            </a:r>
            <a:r>
              <a:rPr lang="en-US" dirty="0"/>
              <a:t> to provide a </a:t>
            </a:r>
            <a:r>
              <a:rPr lang="en-US" b="1" dirty="0"/>
              <a:t>special command </a:t>
            </a:r>
            <a:r>
              <a:rPr lang="en-US" dirty="0"/>
              <a:t>or </a:t>
            </a:r>
            <a:r>
              <a:rPr lang="en-US" b="1" dirty="0"/>
              <a:t>password</a:t>
            </a:r>
            <a:r>
              <a:rPr lang="en-US" dirty="0"/>
              <a:t> that can </a:t>
            </a:r>
            <a:r>
              <a:rPr lang="en-US" b="1" dirty="0"/>
              <a:t>bypass</a:t>
            </a:r>
            <a:r>
              <a:rPr lang="en-US" dirty="0"/>
              <a:t> the </a:t>
            </a:r>
            <a:r>
              <a:rPr lang="en-US" b="1" dirty="0"/>
              <a:t>biometric system </a:t>
            </a:r>
            <a:r>
              <a:rPr lang="en-US" dirty="0"/>
              <a:t>in the event of a </a:t>
            </a:r>
            <a:r>
              <a:rPr lang="en-US" b="1" dirty="0"/>
              <a:t>failure</a:t>
            </a:r>
            <a:r>
              <a:rPr lang="en-US" dirty="0"/>
              <a:t>. </a:t>
            </a:r>
          </a:p>
          <a:p>
            <a:r>
              <a:rPr lang="en-US" dirty="0"/>
              <a:t>It is useful during the </a:t>
            </a:r>
            <a:r>
              <a:rPr lang="en-US" b="1" dirty="0"/>
              <a:t>code development </a:t>
            </a:r>
            <a:r>
              <a:rPr lang="en-US" dirty="0"/>
              <a:t>and </a:t>
            </a:r>
            <a:r>
              <a:rPr lang="en-US" b="1" dirty="0"/>
              <a:t>debugging but</a:t>
            </a:r>
            <a:r>
              <a:rPr lang="en-US" u="sng" dirty="0"/>
              <a:t> become a risk that may allow an </a:t>
            </a:r>
            <a:r>
              <a:rPr lang="en-US" b="1" u="sng" dirty="0"/>
              <a:t>attacker</a:t>
            </a:r>
            <a:r>
              <a:rPr lang="en-US" u="sng" dirty="0"/>
              <a:t> to bypass </a:t>
            </a:r>
            <a:r>
              <a:rPr lang="en-US" b="1" u="sng" dirty="0"/>
              <a:t>authentication measures</a:t>
            </a:r>
            <a:r>
              <a:rPr lang="en-US" dirty="0"/>
              <a:t>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A3280C-3305-4016-B579-9BFA2C9B2143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9157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4.1.1 </a:t>
            </a:r>
            <a:r>
              <a:rPr lang="en-US" b="1" i="1" dirty="0"/>
              <a:t>Deliberate</a:t>
            </a:r>
            <a:r>
              <a:rPr lang="en-US" dirty="0"/>
              <a:t> Backdoors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2015734"/>
            <a:ext cx="8991599" cy="3450613"/>
          </a:xfrm>
        </p:spPr>
        <p:txBody>
          <a:bodyPr>
            <a:normAutofit/>
          </a:bodyPr>
          <a:lstStyle/>
          <a:p>
            <a:r>
              <a:rPr lang="en-US" b="1" u="sng" dirty="0"/>
              <a:t>Deliberately</a:t>
            </a:r>
            <a:r>
              <a:rPr lang="en-US" u="sng" dirty="0"/>
              <a:t> insert </a:t>
            </a:r>
            <a:r>
              <a:rPr lang="en-US" b="1" u="sng" dirty="0"/>
              <a:t>backdoors</a:t>
            </a:r>
            <a:r>
              <a:rPr lang="en-US" u="sng" dirty="0"/>
              <a:t> </a:t>
            </a:r>
            <a:r>
              <a:rPr lang="en-US" dirty="0"/>
              <a:t>so programmers can perform </a:t>
            </a:r>
            <a:r>
              <a:rPr lang="en-US" b="1" dirty="0"/>
              <a:t>malicious actions </a:t>
            </a:r>
            <a:r>
              <a:rPr lang="en-US" dirty="0"/>
              <a:t>later. </a:t>
            </a:r>
          </a:p>
          <a:p>
            <a:r>
              <a:rPr lang="en-US" dirty="0"/>
              <a:t>For example, a program may add a </a:t>
            </a:r>
            <a:r>
              <a:rPr lang="en-US" b="1" dirty="0"/>
              <a:t>backdoor</a:t>
            </a:r>
            <a:r>
              <a:rPr lang="en-US" dirty="0"/>
              <a:t> using of a sequence of </a:t>
            </a:r>
            <a:r>
              <a:rPr lang="en-US" b="1" dirty="0"/>
              <a:t>keystrokes</a:t>
            </a:r>
            <a:r>
              <a:rPr lang="en-US" dirty="0"/>
              <a:t> to </a:t>
            </a:r>
            <a:r>
              <a:rPr lang="en-US" b="1" dirty="0"/>
              <a:t>access</a:t>
            </a:r>
            <a:r>
              <a:rPr lang="en-US" dirty="0"/>
              <a:t> a digital </a:t>
            </a:r>
            <a:r>
              <a:rPr lang="en-US" b="1" dirty="0"/>
              <a:t>entry system </a:t>
            </a:r>
            <a:r>
              <a:rPr lang="en-US" dirty="0"/>
              <a:t>for a </a:t>
            </a:r>
            <a:r>
              <a:rPr lang="en-US" b="1" dirty="0"/>
              <a:t>bank vault</a:t>
            </a:r>
            <a:r>
              <a:rPr lang="en-US" dirty="0"/>
              <a:t>. </a:t>
            </a:r>
          </a:p>
          <a:p>
            <a:r>
              <a:rPr lang="en-US" b="1" dirty="0"/>
              <a:t>Deliberately</a:t>
            </a:r>
            <a:r>
              <a:rPr lang="en-US" dirty="0"/>
              <a:t> </a:t>
            </a:r>
            <a:r>
              <a:rPr lang="en-US" u="sng" dirty="0"/>
              <a:t>introduce a </a:t>
            </a:r>
            <a:r>
              <a:rPr lang="en-US" b="1" u="sng" dirty="0"/>
              <a:t>vulnerability</a:t>
            </a:r>
            <a:r>
              <a:rPr lang="en-US" u="sng" dirty="0"/>
              <a:t> </a:t>
            </a:r>
            <a:r>
              <a:rPr lang="en-US" dirty="0"/>
              <a:t>to a program such as </a:t>
            </a:r>
            <a:r>
              <a:rPr lang="en-US" b="1" dirty="0" err="1"/>
              <a:t>BoF</a:t>
            </a:r>
            <a:r>
              <a:rPr lang="en-US" dirty="0"/>
              <a:t>. </a:t>
            </a:r>
          </a:p>
          <a:p>
            <a:r>
              <a:rPr lang="en-US" dirty="0"/>
              <a:t> Introducing an </a:t>
            </a:r>
            <a:r>
              <a:rPr lang="en-US" b="1" dirty="0"/>
              <a:t>exploitable bug </a:t>
            </a:r>
            <a:r>
              <a:rPr lang="en-US" dirty="0"/>
              <a:t>into the code of an </a:t>
            </a:r>
            <a:r>
              <a:rPr lang="en-US" b="1" dirty="0"/>
              <a:t>open source project</a:t>
            </a:r>
            <a:r>
              <a:rPr lang="en-US" dirty="0"/>
              <a:t>, allow </a:t>
            </a:r>
            <a:r>
              <a:rPr lang="en-US" b="1" dirty="0"/>
              <a:t>programmers</a:t>
            </a:r>
            <a:r>
              <a:rPr lang="en-US" dirty="0"/>
              <a:t> to gain access from other </a:t>
            </a:r>
            <a:r>
              <a:rPr lang="en-US" b="1" dirty="0"/>
              <a:t>machines</a:t>
            </a:r>
            <a:r>
              <a:rPr lang="en-US" dirty="0"/>
              <a:t>.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8C6791-5DB8-44ED-B10B-C4A9276CD353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5955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684" y="804520"/>
            <a:ext cx="7202456" cy="1049235"/>
          </a:xfrm>
        </p:spPr>
        <p:txBody>
          <a:bodyPr>
            <a:normAutofit/>
          </a:bodyPr>
          <a:lstStyle/>
          <a:p>
            <a:r>
              <a:rPr lang="en-US" dirty="0"/>
              <a:t>4.1.2 </a:t>
            </a:r>
            <a:r>
              <a:rPr lang="en-US" b="1" dirty="0"/>
              <a:t>Logic Bombs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2685" y="329308"/>
            <a:ext cx="4454127" cy="309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/>
              <a:t>Malware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89603" y="330371"/>
            <a:ext cx="2625536" cy="309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0C1C3AF-6054-4C5A-9312-53802C7A8F1C}" type="datetime1">
              <a:rPr lang="en-US" smtClean="0"/>
              <a:pPr>
                <a:spcAft>
                  <a:spcPts val="600"/>
                </a:spcAft>
                <a:defRPr/>
              </a:pPr>
              <a:t>5/23/2022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84045" y="798973"/>
            <a:ext cx="608264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1E25D450-CBAE-4C9E-B729-4C49A504476F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89</a:t>
            </a:fld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015735"/>
            <a:ext cx="6949427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b="1" dirty="0"/>
              <a:t>logic bomb </a:t>
            </a:r>
            <a:r>
              <a:rPr lang="en-US" dirty="0"/>
              <a:t>is a program that performs a </a:t>
            </a:r>
            <a:r>
              <a:rPr lang="en-US" b="1" dirty="0"/>
              <a:t>malicious action </a:t>
            </a:r>
            <a:r>
              <a:rPr lang="en-US" dirty="0"/>
              <a:t>as </a:t>
            </a:r>
            <a:r>
              <a:rPr lang="en-US" u="sng" dirty="0"/>
              <a:t>a result of a </a:t>
            </a:r>
            <a:r>
              <a:rPr lang="en-US" b="1" u="sng" dirty="0"/>
              <a:t>certain logic condition</a:t>
            </a:r>
            <a:r>
              <a:rPr lang="en-US" b="1" dirty="0"/>
              <a:t>. </a:t>
            </a:r>
          </a:p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dirty="0"/>
              <a:t>classic</a:t>
            </a:r>
            <a:r>
              <a:rPr lang="en-US" dirty="0"/>
              <a:t> </a:t>
            </a:r>
            <a:r>
              <a:rPr lang="en-US" b="1" dirty="0"/>
              <a:t>example</a:t>
            </a:r>
            <a:r>
              <a:rPr lang="en-US" dirty="0"/>
              <a:t> of a logic bomb is a programmer coding up the software for the </a:t>
            </a:r>
            <a:r>
              <a:rPr lang="en-US" b="1" dirty="0"/>
              <a:t>payroll system </a:t>
            </a:r>
            <a:r>
              <a:rPr lang="en-US" dirty="0"/>
              <a:t>who puts in </a:t>
            </a:r>
            <a:r>
              <a:rPr lang="en-US" b="1" dirty="0"/>
              <a:t>code</a:t>
            </a:r>
            <a:r>
              <a:rPr lang="en-US" dirty="0"/>
              <a:t> that makes the </a:t>
            </a:r>
            <a:r>
              <a:rPr lang="en-US" b="1" dirty="0"/>
              <a:t>program</a:t>
            </a:r>
            <a:r>
              <a:rPr lang="en-US" dirty="0"/>
              <a:t> </a:t>
            </a:r>
            <a:r>
              <a:rPr lang="en-US" b="1" dirty="0"/>
              <a:t>crash</a:t>
            </a:r>
            <a:r>
              <a:rPr lang="en-US" dirty="0"/>
              <a:t> should </a:t>
            </a:r>
            <a:r>
              <a:rPr lang="en-US" u="sng" dirty="0"/>
              <a:t>it ever </a:t>
            </a:r>
            <a:r>
              <a:rPr lang="en-US" b="1" u="sng" dirty="0"/>
              <a:t>process</a:t>
            </a:r>
            <a:r>
              <a:rPr lang="en-US" u="sng" dirty="0"/>
              <a:t> </a:t>
            </a:r>
            <a:r>
              <a:rPr lang="en-US" b="1" u="sng" dirty="0"/>
              <a:t>two consecutive payrolls without paying him</a:t>
            </a:r>
            <a:r>
              <a:rPr lang="en-US" b="1" dirty="0"/>
              <a:t>. </a:t>
            </a:r>
          </a:p>
          <a:p>
            <a:pPr>
              <a:lnSpc>
                <a:spcPct val="110000"/>
              </a:lnSpc>
            </a:pPr>
            <a:r>
              <a:rPr lang="en-US" dirty="0"/>
              <a:t>Another </a:t>
            </a:r>
            <a:r>
              <a:rPr lang="en-US" b="1" dirty="0"/>
              <a:t>classic</a:t>
            </a:r>
            <a:r>
              <a:rPr lang="en-US" dirty="0"/>
              <a:t> example combines a logic bomb with a </a:t>
            </a:r>
            <a:r>
              <a:rPr lang="en-US" b="1" dirty="0"/>
              <a:t>backdoor</a:t>
            </a:r>
            <a:r>
              <a:rPr lang="en-US" dirty="0"/>
              <a:t>, where a programmer puts in a </a:t>
            </a:r>
            <a:r>
              <a:rPr lang="en-US" b="1" dirty="0"/>
              <a:t>logic</a:t>
            </a:r>
            <a:r>
              <a:rPr lang="en-US" dirty="0"/>
              <a:t> </a:t>
            </a:r>
            <a:r>
              <a:rPr lang="en-US" b="1" dirty="0"/>
              <a:t>bomb</a:t>
            </a:r>
            <a:r>
              <a:rPr lang="en-US" dirty="0"/>
              <a:t> that will </a:t>
            </a:r>
            <a:r>
              <a:rPr lang="en-US" b="1" dirty="0"/>
              <a:t>crash</a:t>
            </a:r>
            <a:r>
              <a:rPr lang="en-US" dirty="0"/>
              <a:t> the </a:t>
            </a:r>
            <a:r>
              <a:rPr lang="en-US" b="1" dirty="0"/>
              <a:t>program</a:t>
            </a:r>
            <a:r>
              <a:rPr lang="en-US" dirty="0"/>
              <a:t> on a </a:t>
            </a:r>
            <a:r>
              <a:rPr lang="en-US" b="1" dirty="0"/>
              <a:t>certain</a:t>
            </a:r>
            <a:r>
              <a:rPr lang="en-US" dirty="0"/>
              <a:t> </a:t>
            </a:r>
            <a:r>
              <a:rPr lang="en-US" b="1" dirty="0"/>
              <a:t>date</a:t>
            </a:r>
            <a:r>
              <a:rPr lang="en-US" dirty="0"/>
              <a:t>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473428" y="2091935"/>
            <a:ext cx="2194573" cy="14879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 </a:t>
            </a:r>
            <a:r>
              <a:rPr lang="en-US" sz="2700" b="1" dirty="0">
                <a:solidFill>
                  <a:srgbClr val="FFFFFF"/>
                </a:solidFill>
              </a:rPr>
              <a:t>Dictionary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9353" y="107005"/>
            <a:ext cx="7431931" cy="6536986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 computer attackers know all </a:t>
            </a:r>
            <a:r>
              <a:rPr lang="en-US" b="1" dirty="0"/>
              <a:t>easy-to-remember  passwords </a:t>
            </a:r>
            <a:r>
              <a:rPr lang="en-US" dirty="0"/>
              <a:t>and have built </a:t>
            </a:r>
            <a:r>
              <a:rPr lang="en-US" b="1" dirty="0"/>
              <a:t>dictionaries of them. </a:t>
            </a:r>
          </a:p>
          <a:p>
            <a:pPr>
              <a:lnSpc>
                <a:spcPct val="110000"/>
              </a:lnSpc>
            </a:pPr>
            <a:r>
              <a:rPr lang="en-US" dirty="0"/>
              <a:t>For Ex.  the English language, there are: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less than 50,000 common words,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1,000 common human ﬁrst names,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1,000 typical pet names, and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10,000 common last names. </a:t>
            </a:r>
          </a:p>
          <a:p>
            <a:pPr>
              <a:lnSpc>
                <a:spcPct val="110000"/>
              </a:lnSpc>
            </a:pPr>
            <a:r>
              <a:rPr lang="en-US" dirty="0"/>
              <a:t>In addition, there are only 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36,525 birthdays and anniversaries for almost all living humans on the planet&lt;=100 </a:t>
            </a:r>
            <a:r>
              <a:rPr lang="en-US" sz="2000" dirty="0" err="1"/>
              <a:t>yo</a:t>
            </a:r>
            <a:r>
              <a:rPr lang="en-US" sz="2000" dirty="0"/>
              <a:t>. </a:t>
            </a:r>
          </a:p>
          <a:p>
            <a:pPr>
              <a:lnSpc>
                <a:spcPct val="110000"/>
              </a:lnSpc>
            </a:pPr>
            <a:r>
              <a:rPr lang="en-US" dirty="0"/>
              <a:t>So an attacker can compile a dictionary of all these </a:t>
            </a:r>
            <a:r>
              <a:rPr lang="en-US" b="1" dirty="0"/>
              <a:t>common</a:t>
            </a:r>
            <a:r>
              <a:rPr lang="en-US" dirty="0"/>
              <a:t> </a:t>
            </a:r>
            <a:r>
              <a:rPr lang="en-US" b="1" dirty="0"/>
              <a:t>passwords</a:t>
            </a:r>
            <a:r>
              <a:rPr lang="en-US" dirty="0"/>
              <a:t> and have a ﬁle that has fewer </a:t>
            </a:r>
            <a:r>
              <a:rPr lang="en-US" b="1" dirty="0"/>
              <a:t>than 100,000 entries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69862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4.1.2 The </a:t>
            </a:r>
            <a:r>
              <a:rPr lang="en-US" b="1" dirty="0"/>
              <a:t>Omega</a:t>
            </a:r>
            <a:r>
              <a:rPr lang="en-US" dirty="0"/>
              <a:t> Engineering </a:t>
            </a:r>
            <a:r>
              <a:rPr lang="en-US" b="1" dirty="0"/>
              <a:t>Logic Bomb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2015734"/>
            <a:ext cx="8991599" cy="3450613"/>
          </a:xfrm>
        </p:spPr>
        <p:txBody>
          <a:bodyPr>
            <a:normAutofit/>
          </a:bodyPr>
          <a:lstStyle/>
          <a:p>
            <a:r>
              <a:rPr lang="en-US" dirty="0"/>
              <a:t>An example of a logic bomb that </a:t>
            </a:r>
            <a:r>
              <a:rPr lang="en-US" u="sng" dirty="0"/>
              <a:t>was actually </a:t>
            </a:r>
            <a:r>
              <a:rPr lang="en-US" b="1" u="sng" dirty="0"/>
              <a:t>triggered</a:t>
            </a:r>
            <a:r>
              <a:rPr lang="en-US" u="sng" dirty="0"/>
              <a:t> and caused </a:t>
            </a:r>
            <a:r>
              <a:rPr lang="en-US" b="1" u="sng" dirty="0"/>
              <a:t>damage</a:t>
            </a:r>
            <a:r>
              <a:rPr lang="en-US" dirty="0"/>
              <a:t> is one that programmer </a:t>
            </a:r>
            <a:r>
              <a:rPr lang="en-US" b="1" dirty="0"/>
              <a:t>Tim Lloyd </a:t>
            </a:r>
            <a:r>
              <a:rPr lang="en-US" dirty="0"/>
              <a:t>was </a:t>
            </a:r>
            <a:r>
              <a:rPr lang="en-US" b="1" dirty="0"/>
              <a:t>convicted</a:t>
            </a:r>
            <a:r>
              <a:rPr lang="en-US" dirty="0"/>
              <a:t> of using on his </a:t>
            </a:r>
            <a:r>
              <a:rPr lang="en-US" b="1" dirty="0"/>
              <a:t>former employer</a:t>
            </a:r>
            <a:r>
              <a:rPr lang="en-US" dirty="0"/>
              <a:t>, Omega Engineering Corporation. </a:t>
            </a:r>
          </a:p>
          <a:p>
            <a:r>
              <a:rPr lang="en-US" dirty="0"/>
              <a:t>On July 31, 1996, a logic bomb was </a:t>
            </a:r>
            <a:r>
              <a:rPr lang="en-US" b="1" dirty="0"/>
              <a:t>triggered</a:t>
            </a:r>
            <a:r>
              <a:rPr lang="en-US" dirty="0"/>
              <a:t> on the server for Omega Engineering’s manufacturing operations, which ultimately </a:t>
            </a:r>
            <a:r>
              <a:rPr lang="en-US" u="sng" dirty="0"/>
              <a:t>cost the company millions of </a:t>
            </a:r>
            <a:r>
              <a:rPr lang="en-US" b="1" u="sng" dirty="0"/>
              <a:t>dollars</a:t>
            </a:r>
            <a:r>
              <a:rPr lang="en-US" u="sng" dirty="0"/>
              <a:t> in </a:t>
            </a:r>
            <a:r>
              <a:rPr lang="en-US" b="1" u="sng" dirty="0"/>
              <a:t>damages</a:t>
            </a:r>
            <a:r>
              <a:rPr lang="en-US" u="sng" dirty="0"/>
              <a:t> and led to it </a:t>
            </a:r>
            <a:r>
              <a:rPr lang="en-US" b="1" u="sng" dirty="0"/>
              <a:t>laying off many of its employees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35F71A-70A9-411F-9B2A-EA34FEAFE481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90</a:t>
            </a:fld>
            <a:endParaRPr lang="en-GB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1262" y="1240077"/>
            <a:ext cx="2045860" cy="45845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4.1.2 The Omega Bomb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76860" y="330371"/>
            <a:ext cx="1945141" cy="309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9B7A039A-F08D-44A5-B552-CF0FDAC45F4E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5/23/2022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9691" y="232118"/>
            <a:ext cx="608265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1E25D450-CBAE-4C9E-B729-4C49A504476F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91</a:t>
            </a:fld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0595" y="1"/>
            <a:ext cx="5737360" cy="74675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The Logic Behind the Omega Engineering Time Bomb included the following strings: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7/30/96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Date that triggered the </a:t>
            </a:r>
            <a:r>
              <a:rPr lang="en-US" b="1" dirty="0"/>
              <a:t>bomb</a:t>
            </a:r>
            <a:r>
              <a:rPr lang="en-US" dirty="0"/>
              <a:t>; time bomb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F: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Focused attention to volume F, which had critical </a:t>
            </a:r>
            <a:r>
              <a:rPr lang="en-US" b="1" dirty="0"/>
              <a:t>files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F:\LOGIN\LOGIN 12345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Login a fictitious user, 12345 (the back door). The user had </a:t>
            </a:r>
            <a:r>
              <a:rPr lang="en-US" b="1" dirty="0"/>
              <a:t>supervisory</a:t>
            </a:r>
            <a:r>
              <a:rPr lang="en-US" dirty="0"/>
              <a:t> and </a:t>
            </a:r>
            <a:r>
              <a:rPr lang="en-US" b="1" dirty="0"/>
              <a:t>destroy permissions </a:t>
            </a:r>
            <a:r>
              <a:rPr lang="en-US" dirty="0"/>
              <a:t>but </a:t>
            </a:r>
            <a:r>
              <a:rPr lang="en-US" b="1" dirty="0"/>
              <a:t>no password</a:t>
            </a:r>
            <a:r>
              <a:rPr lang="en-US" dirty="0"/>
              <a:t>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CD \PUBLIC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Change the current directory to the </a:t>
            </a:r>
            <a:r>
              <a:rPr lang="en-US" b="1" dirty="0"/>
              <a:t>public folder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FIX.EXE /Y F:\*.*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 a program, called </a:t>
            </a:r>
            <a:r>
              <a:rPr lang="en-US" b="1" dirty="0"/>
              <a:t>FIX</a:t>
            </a:r>
            <a:r>
              <a:rPr lang="en-US" dirty="0"/>
              <a:t>, which </a:t>
            </a:r>
            <a:r>
              <a:rPr lang="en-US" b="1" dirty="0"/>
              <a:t>actually deletes everything</a:t>
            </a:r>
            <a:r>
              <a:rPr lang="en-US" dirty="0"/>
              <a:t>; /Y means each file should be </a:t>
            </a:r>
            <a:r>
              <a:rPr lang="en-US" b="1" dirty="0"/>
              <a:t>deleted</a:t>
            </a:r>
            <a:r>
              <a:rPr lang="en-US" dirty="0"/>
              <a:t>. F:\ *.* </a:t>
            </a:r>
            <a:r>
              <a:rPr lang="en-US" b="1" dirty="0"/>
              <a:t>deletes all files</a:t>
            </a:r>
            <a:r>
              <a:rPr lang="en-US" dirty="0"/>
              <a:t>. 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PURGE F:\/ALL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Prevent</a:t>
            </a:r>
            <a:r>
              <a:rPr lang="en-US" dirty="0"/>
              <a:t> recovery of the </a:t>
            </a:r>
            <a:r>
              <a:rPr lang="en-US" b="1" dirty="0"/>
              <a:t>deleted files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BB86BB-6610-4EB8-BDD3-31B6A07B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4.1.3 Defenses against Insider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1" y="2015734"/>
            <a:ext cx="7100434" cy="4385067"/>
          </a:xfrm>
        </p:spPr>
        <p:txBody>
          <a:bodyPr/>
          <a:lstStyle/>
          <a:p>
            <a:r>
              <a:rPr lang="en-US" dirty="0"/>
              <a:t>Avoid </a:t>
            </a:r>
            <a:r>
              <a:rPr lang="en-US" b="1" dirty="0"/>
              <a:t>single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of failure.</a:t>
            </a:r>
          </a:p>
          <a:p>
            <a:r>
              <a:rPr lang="en-US" dirty="0"/>
              <a:t>Use code </a:t>
            </a:r>
            <a:r>
              <a:rPr lang="en-US" b="1" dirty="0"/>
              <a:t>walk-</a:t>
            </a:r>
            <a:r>
              <a:rPr lang="en-US" b="1" dirty="0" err="1"/>
              <a:t>throughs</a:t>
            </a:r>
            <a:r>
              <a:rPr lang="en-US" b="1" dirty="0"/>
              <a:t>.</a:t>
            </a:r>
          </a:p>
          <a:p>
            <a:r>
              <a:rPr lang="en-US" dirty="0"/>
              <a:t>Use </a:t>
            </a:r>
            <a:r>
              <a:rPr lang="en-US" b="1" dirty="0"/>
              <a:t>archiving</a:t>
            </a:r>
            <a:r>
              <a:rPr lang="en-US" dirty="0"/>
              <a:t> and </a:t>
            </a:r>
            <a:r>
              <a:rPr lang="en-US" b="1" dirty="0"/>
              <a:t>reporting tools</a:t>
            </a:r>
            <a:r>
              <a:rPr lang="en-US" dirty="0"/>
              <a:t>.</a:t>
            </a:r>
          </a:p>
          <a:p>
            <a:r>
              <a:rPr lang="en-US" dirty="0"/>
              <a:t>Limit </a:t>
            </a:r>
            <a:r>
              <a:rPr lang="en-US" b="1" dirty="0"/>
              <a:t>authority</a:t>
            </a:r>
            <a:r>
              <a:rPr lang="en-US" dirty="0"/>
              <a:t> and </a:t>
            </a:r>
            <a:r>
              <a:rPr lang="en-US" b="1" dirty="0"/>
              <a:t>permissions</a:t>
            </a:r>
            <a:r>
              <a:rPr lang="en-US" dirty="0"/>
              <a:t>.</a:t>
            </a:r>
          </a:p>
          <a:p>
            <a:r>
              <a:rPr lang="en-US" dirty="0"/>
              <a:t>Physically secure </a:t>
            </a:r>
            <a:r>
              <a:rPr lang="en-US" b="1" dirty="0"/>
              <a:t>critical systems</a:t>
            </a:r>
            <a:r>
              <a:rPr lang="en-US" dirty="0"/>
              <a:t>.</a:t>
            </a:r>
          </a:p>
          <a:p>
            <a:r>
              <a:rPr lang="en-US" dirty="0"/>
              <a:t>Monitor employee </a:t>
            </a:r>
            <a:r>
              <a:rPr lang="en-US" b="1" dirty="0"/>
              <a:t>behavior</a:t>
            </a:r>
            <a:r>
              <a:rPr lang="en-US" dirty="0"/>
              <a:t>.</a:t>
            </a:r>
          </a:p>
          <a:p>
            <a:r>
              <a:rPr lang="en-US" dirty="0"/>
              <a:t>Control </a:t>
            </a:r>
            <a:r>
              <a:rPr lang="en-US" b="1" dirty="0"/>
              <a:t>software</a:t>
            </a:r>
            <a:r>
              <a:rPr lang="en-US" dirty="0"/>
              <a:t> </a:t>
            </a:r>
            <a:r>
              <a:rPr lang="en-US" b="1" dirty="0"/>
              <a:t>installations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536F6-D85B-40A7-8E8A-84A5C974F871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92</a:t>
            </a:fld>
            <a:endParaRPr lang="en-GB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Computer Viruses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2015734"/>
            <a:ext cx="9144000" cy="451189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computer virus </a:t>
            </a:r>
            <a:r>
              <a:rPr lang="en-US" dirty="0"/>
              <a:t>is computer code that can </a:t>
            </a:r>
            <a:r>
              <a:rPr lang="en-US" b="1" u="sng" dirty="0"/>
              <a:t>replicate</a:t>
            </a:r>
            <a:r>
              <a:rPr lang="en-US" u="sng" dirty="0"/>
              <a:t> itself by modifying other </a:t>
            </a:r>
            <a:r>
              <a:rPr lang="en-US" b="1" u="sng" dirty="0"/>
              <a:t>files</a:t>
            </a:r>
            <a:r>
              <a:rPr lang="en-US" u="sng" dirty="0"/>
              <a:t> or </a:t>
            </a:r>
            <a:r>
              <a:rPr lang="en-US" b="1" u="sng" dirty="0"/>
              <a:t>programs</a:t>
            </a:r>
            <a:r>
              <a:rPr lang="en-US" dirty="0"/>
              <a:t> to </a:t>
            </a:r>
            <a:r>
              <a:rPr lang="en-US" b="1" dirty="0"/>
              <a:t>insert code </a:t>
            </a:r>
            <a:r>
              <a:rPr lang="en-US" dirty="0"/>
              <a:t>that is capable of </a:t>
            </a:r>
            <a:r>
              <a:rPr lang="en-US" b="1" dirty="0"/>
              <a:t>further replication</a:t>
            </a:r>
            <a:r>
              <a:rPr lang="en-US" dirty="0"/>
              <a:t>. </a:t>
            </a:r>
          </a:p>
          <a:p>
            <a:r>
              <a:rPr lang="en-US" dirty="0"/>
              <a:t>This </a:t>
            </a:r>
            <a:r>
              <a:rPr lang="en-US" b="1" u="sng" dirty="0"/>
              <a:t>self-replication property</a:t>
            </a:r>
            <a:r>
              <a:rPr lang="en-US" b="1" dirty="0"/>
              <a:t> </a:t>
            </a:r>
            <a:r>
              <a:rPr lang="en-US" dirty="0"/>
              <a:t>is what </a:t>
            </a:r>
            <a:r>
              <a:rPr lang="en-US" b="1" dirty="0"/>
              <a:t>distinguishes</a:t>
            </a:r>
            <a:r>
              <a:rPr lang="en-US" dirty="0"/>
              <a:t> computer viruses from other kinds of </a:t>
            </a:r>
            <a:r>
              <a:rPr lang="en-US" b="1" dirty="0"/>
              <a:t>malware</a:t>
            </a:r>
            <a:r>
              <a:rPr lang="en-US" dirty="0"/>
              <a:t>, such as </a:t>
            </a:r>
            <a:r>
              <a:rPr lang="en-US" b="1" dirty="0"/>
              <a:t>logic bombs</a:t>
            </a:r>
            <a:r>
              <a:rPr lang="en-US" dirty="0"/>
              <a:t>.</a:t>
            </a:r>
          </a:p>
          <a:p>
            <a:r>
              <a:rPr lang="en-US" dirty="0"/>
              <a:t>Another distinguishing property of a virus is that </a:t>
            </a:r>
            <a:r>
              <a:rPr lang="en-US" b="1" dirty="0"/>
              <a:t>replication</a:t>
            </a:r>
            <a:r>
              <a:rPr lang="en-US" dirty="0"/>
              <a:t> requires some type of </a:t>
            </a:r>
            <a:r>
              <a:rPr lang="en-US" b="1" dirty="0"/>
              <a:t>user assistance, </a:t>
            </a:r>
            <a:r>
              <a:rPr lang="en-US" dirty="0"/>
              <a:t>such as </a:t>
            </a:r>
            <a:r>
              <a:rPr lang="en-US" b="1" dirty="0"/>
              <a:t>clicking</a:t>
            </a:r>
            <a:r>
              <a:rPr lang="en-US" dirty="0"/>
              <a:t> on an email attachment or sharing a </a:t>
            </a:r>
            <a:r>
              <a:rPr lang="en-US" b="1" dirty="0"/>
              <a:t>USB</a:t>
            </a:r>
            <a:r>
              <a:rPr lang="en-US" dirty="0"/>
              <a:t> drive.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668E7A-A702-469E-A076-5F783A691E77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93</a:t>
            </a:fld>
            <a:endParaRPr lang="en-GB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 Phases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53755"/>
            <a:ext cx="9144000" cy="427240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Dormant phase. </a:t>
            </a:r>
            <a:r>
              <a:rPr lang="en-US" dirty="0"/>
              <a:t>During this phase, the virus just exists—the virus is laying low and </a:t>
            </a:r>
            <a:r>
              <a:rPr lang="en-US" b="1" u="sng" dirty="0"/>
              <a:t>avoiding detection</a:t>
            </a:r>
            <a:r>
              <a:rPr lang="en-US" dirty="0"/>
              <a:t>.</a:t>
            </a:r>
          </a:p>
          <a:p>
            <a:r>
              <a:rPr lang="en-US" b="1" dirty="0"/>
              <a:t>Propagation phase. </a:t>
            </a:r>
            <a:r>
              <a:rPr lang="en-US" dirty="0"/>
              <a:t>During this phase, the virus is </a:t>
            </a:r>
            <a:r>
              <a:rPr lang="en-US" b="1" u="sng" dirty="0"/>
              <a:t>replicating itself</a:t>
            </a:r>
            <a:r>
              <a:rPr lang="en-US" u="sng" dirty="0"/>
              <a:t>, infecting </a:t>
            </a:r>
            <a:r>
              <a:rPr lang="en-US" b="1" u="sng" dirty="0"/>
              <a:t>new files </a:t>
            </a:r>
            <a:r>
              <a:rPr lang="en-US" dirty="0"/>
              <a:t>on new systems.</a:t>
            </a:r>
          </a:p>
          <a:p>
            <a:r>
              <a:rPr lang="en-US" b="1" dirty="0"/>
              <a:t>Triggering phase. </a:t>
            </a:r>
            <a:r>
              <a:rPr lang="en-US" dirty="0"/>
              <a:t>In this phase, some </a:t>
            </a:r>
            <a:r>
              <a:rPr lang="en-US" b="1" dirty="0"/>
              <a:t>logical</a:t>
            </a:r>
            <a:r>
              <a:rPr lang="en-US" dirty="0"/>
              <a:t> condition causes the virus to move from a </a:t>
            </a:r>
            <a:r>
              <a:rPr lang="en-US" b="1" dirty="0"/>
              <a:t>propagation</a:t>
            </a:r>
            <a:r>
              <a:rPr lang="en-US" dirty="0"/>
              <a:t> phase </a:t>
            </a:r>
            <a:r>
              <a:rPr lang="en-US" u="sng" dirty="0"/>
              <a:t>to perform its </a:t>
            </a:r>
            <a:r>
              <a:rPr lang="en-US" b="1" u="sng" dirty="0"/>
              <a:t>intended action</a:t>
            </a:r>
            <a:r>
              <a:rPr lang="en-US" dirty="0"/>
              <a:t>.</a:t>
            </a:r>
          </a:p>
          <a:p>
            <a:r>
              <a:rPr lang="en-US" b="1" dirty="0"/>
              <a:t>Action phase. </a:t>
            </a:r>
            <a:r>
              <a:rPr lang="en-US" dirty="0"/>
              <a:t>In this phase, the virus performs the malicious action that it was designed to perform, called </a:t>
            </a:r>
            <a:r>
              <a:rPr lang="en-US" b="1" dirty="0"/>
              <a:t>payload. </a:t>
            </a:r>
          </a:p>
          <a:p>
            <a:pPr lvl="1"/>
            <a:r>
              <a:rPr lang="en-US" dirty="0"/>
              <a:t>This action could include </a:t>
            </a:r>
            <a:r>
              <a:rPr lang="en-US" u="sng" dirty="0"/>
              <a:t>something seemingly </a:t>
            </a:r>
            <a:r>
              <a:rPr lang="en-US" b="1" u="sng" dirty="0"/>
              <a:t>innocent</a:t>
            </a:r>
            <a:r>
              <a:rPr lang="en-US" dirty="0"/>
              <a:t>, like displaying a </a:t>
            </a:r>
            <a:r>
              <a:rPr lang="en-US" b="1" dirty="0"/>
              <a:t>silly picture </a:t>
            </a:r>
            <a:r>
              <a:rPr lang="en-US" dirty="0"/>
              <a:t>on a computer’s </a:t>
            </a:r>
            <a:r>
              <a:rPr lang="en-US" b="1" dirty="0"/>
              <a:t>screen</a:t>
            </a:r>
            <a:r>
              <a:rPr lang="en-US" dirty="0"/>
              <a:t>, or </a:t>
            </a:r>
            <a:r>
              <a:rPr lang="en-US" u="sng" dirty="0"/>
              <a:t>something quite malicious</a:t>
            </a:r>
            <a:r>
              <a:rPr lang="en-US" dirty="0"/>
              <a:t>, such as </a:t>
            </a:r>
            <a:r>
              <a:rPr lang="en-US" b="1" dirty="0"/>
              <a:t>deleting all essential files </a:t>
            </a:r>
            <a:r>
              <a:rPr lang="en-US" dirty="0"/>
              <a:t>on the hard drive.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D80106-B8A7-4630-AF7D-6948621A1A94}" type="datetime1">
              <a:rPr lang="en-US" smtClean="0"/>
              <a:t>5/23/2022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94</a:t>
            </a:fld>
            <a:endParaRPr lang="en-GB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Types of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1934822"/>
            <a:ext cx="9464040" cy="4465978"/>
          </a:xfrm>
        </p:spPr>
        <p:txBody>
          <a:bodyPr rtlCol="0">
            <a:normAutofit lnSpcReduction="10000"/>
          </a:bodyPr>
          <a:lstStyle/>
          <a:p>
            <a:pPr>
              <a:defRPr/>
            </a:pPr>
            <a:r>
              <a:rPr lang="en-US" b="1" dirty="0"/>
              <a:t>Program</a:t>
            </a:r>
            <a:r>
              <a:rPr lang="en-US" dirty="0"/>
              <a:t> Virus / file virus: </a:t>
            </a:r>
          </a:p>
          <a:p>
            <a:pPr marL="341313" lvl="1" indent="-169863">
              <a:defRPr/>
            </a:pPr>
            <a:r>
              <a:rPr lang="en-US" dirty="0"/>
              <a:t>infects a </a:t>
            </a:r>
            <a:r>
              <a:rPr lang="en-US" b="1" dirty="0"/>
              <a:t>program</a:t>
            </a:r>
            <a:r>
              <a:rPr lang="en-US" dirty="0"/>
              <a:t> by modifying the </a:t>
            </a:r>
            <a:r>
              <a:rPr lang="en-US" b="1" dirty="0"/>
              <a:t>file</a:t>
            </a:r>
            <a:r>
              <a:rPr lang="en-US" dirty="0"/>
              <a:t> containing its </a:t>
            </a:r>
            <a:r>
              <a:rPr lang="en-US" b="1" dirty="0"/>
              <a:t>object code</a:t>
            </a:r>
            <a:r>
              <a:rPr lang="en-US" dirty="0"/>
              <a:t>. </a:t>
            </a:r>
          </a:p>
          <a:p>
            <a:pPr marL="341313" lvl="1" indent="-169863">
              <a:defRPr/>
            </a:pPr>
            <a:r>
              <a:rPr lang="en-US" dirty="0"/>
              <a:t>Once the infection occurs, a </a:t>
            </a:r>
            <a:r>
              <a:rPr lang="en-US" b="1" dirty="0"/>
              <a:t>program</a:t>
            </a:r>
            <a:r>
              <a:rPr lang="en-US" dirty="0"/>
              <a:t> virus is sure to be run each time the </a:t>
            </a:r>
            <a:r>
              <a:rPr lang="en-US" b="1" dirty="0"/>
              <a:t>infected program executes</a:t>
            </a:r>
            <a:r>
              <a:rPr lang="en-US" dirty="0"/>
              <a:t>.  </a:t>
            </a:r>
          </a:p>
          <a:p>
            <a:pPr>
              <a:defRPr/>
            </a:pPr>
            <a:r>
              <a:rPr lang="en-US" b="1" dirty="0"/>
              <a:t>Macro</a:t>
            </a:r>
            <a:r>
              <a:rPr lang="en-US" dirty="0"/>
              <a:t> virus / </a:t>
            </a:r>
            <a:r>
              <a:rPr lang="en-US" b="1" dirty="0"/>
              <a:t>document</a:t>
            </a:r>
            <a:r>
              <a:rPr lang="en-US" dirty="0"/>
              <a:t> virus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/>
              <a:t>When a document is </a:t>
            </a:r>
            <a:r>
              <a:rPr lang="en-US" b="1" dirty="0"/>
              <a:t>opened</a:t>
            </a:r>
            <a:r>
              <a:rPr lang="en-US" dirty="0"/>
              <a:t>, it searches for other </a:t>
            </a:r>
            <a:r>
              <a:rPr lang="en-US" b="1" dirty="0"/>
              <a:t>documents</a:t>
            </a:r>
            <a:r>
              <a:rPr lang="en-US" dirty="0"/>
              <a:t> to </a:t>
            </a:r>
            <a:r>
              <a:rPr lang="en-US" b="1" dirty="0"/>
              <a:t>infect</a:t>
            </a:r>
            <a:r>
              <a:rPr lang="en-US" dirty="0"/>
              <a:t>. 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/>
              <a:t>It can insert itself into the </a:t>
            </a:r>
            <a:r>
              <a:rPr lang="en-US" b="1" dirty="0"/>
              <a:t>document</a:t>
            </a:r>
            <a:r>
              <a:rPr lang="en-US" dirty="0"/>
              <a:t> </a:t>
            </a:r>
            <a:r>
              <a:rPr lang="en-US" b="1" dirty="0"/>
              <a:t>template</a:t>
            </a:r>
            <a:r>
              <a:rPr lang="en-US" dirty="0"/>
              <a:t>, which makes the </a:t>
            </a:r>
            <a:r>
              <a:rPr lang="en-US" b="1" dirty="0"/>
              <a:t>newly created document </a:t>
            </a:r>
            <a:r>
              <a:rPr lang="en-US" dirty="0"/>
              <a:t>infected. </a:t>
            </a:r>
          </a:p>
          <a:p>
            <a:pPr lvl="1">
              <a:lnSpc>
                <a:spcPct val="120000"/>
              </a:lnSpc>
              <a:defRPr/>
            </a:pPr>
            <a:r>
              <a:rPr lang="en-US" dirty="0"/>
              <a:t>Further propagation occurs when the </a:t>
            </a:r>
            <a:r>
              <a:rPr lang="en-US" b="1" dirty="0"/>
              <a:t>infected documents </a:t>
            </a:r>
            <a:r>
              <a:rPr lang="en-US" dirty="0"/>
              <a:t>are emailed to other users. </a:t>
            </a:r>
          </a:p>
          <a:p>
            <a:pPr>
              <a:defRPr/>
            </a:pPr>
            <a:r>
              <a:rPr lang="en-US" b="1" dirty="0"/>
              <a:t>Boot section </a:t>
            </a:r>
            <a:r>
              <a:rPr lang="en-US" dirty="0"/>
              <a:t>virus:</a:t>
            </a:r>
          </a:p>
          <a:p>
            <a:pPr lvl="1">
              <a:lnSpc>
                <a:spcPct val="120000"/>
              </a:lnSpc>
              <a:defRPr/>
            </a:pPr>
            <a:r>
              <a:rPr lang="en-US" b="1" dirty="0"/>
              <a:t>Infects</a:t>
            </a:r>
            <a:r>
              <a:rPr lang="en-US" dirty="0"/>
              <a:t> the </a:t>
            </a:r>
            <a:r>
              <a:rPr lang="en-US" b="1" dirty="0"/>
              <a:t>code</a:t>
            </a:r>
            <a:r>
              <a:rPr lang="en-US" dirty="0"/>
              <a:t> in the </a:t>
            </a:r>
            <a:r>
              <a:rPr lang="en-US" b="1" dirty="0"/>
              <a:t>boot sector of </a:t>
            </a:r>
            <a:r>
              <a:rPr lang="en-US" dirty="0"/>
              <a:t>a </a:t>
            </a:r>
            <a:r>
              <a:rPr lang="en-US" b="1" dirty="0"/>
              <a:t>drive</a:t>
            </a:r>
            <a:r>
              <a:rPr lang="en-US" dirty="0"/>
              <a:t>, which is run each time the </a:t>
            </a:r>
            <a:r>
              <a:rPr lang="en-US" b="1" dirty="0"/>
              <a:t>computer</a:t>
            </a:r>
            <a:r>
              <a:rPr lang="en-US" dirty="0"/>
              <a:t> is </a:t>
            </a:r>
            <a:r>
              <a:rPr lang="en-US" b="1" dirty="0"/>
              <a:t>turned on or restarted.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2304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F112F2-DF9B-4C27-B720-C18C408AAC91}" type="datetime1">
              <a:rPr lang="en-US" smtClean="0"/>
              <a:t>5/23/2022</a:t>
            </a:fld>
            <a:endParaRPr lang="en-GB"/>
          </a:p>
        </p:txBody>
      </p:sp>
      <p:sp>
        <p:nvSpPr>
          <p:cNvPr id="12306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Malware</a:t>
            </a:r>
          </a:p>
        </p:txBody>
      </p:sp>
      <p:sp>
        <p:nvSpPr>
          <p:cNvPr id="1230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7811D7-743B-4DA3-9C2E-DED2ADB0EC9E}" type="slidenum">
              <a:rPr lang="en-GB"/>
              <a:pPr>
                <a:defRPr/>
              </a:pPr>
              <a:t>95</a:t>
            </a:fld>
            <a:endParaRPr lang="en-GB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olo 1"/>
          <p:cNvSpPr>
            <a:spLocks noGrp="1"/>
          </p:cNvSpPr>
          <p:nvPr>
            <p:ph type="title"/>
          </p:nvPr>
        </p:nvSpPr>
        <p:spPr>
          <a:xfrm>
            <a:off x="1752600" y="1375411"/>
            <a:ext cx="8534400" cy="30920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2800" dirty="0"/>
              <a:t>4.2.2  Defences against </a:t>
            </a:r>
            <a:r>
              <a:rPr lang="en-GB" sz="2800" b="1" dirty="0"/>
              <a:t>viruses</a:t>
            </a:r>
            <a:r>
              <a:rPr lang="en-GB" sz="2800" dirty="0"/>
              <a:t> - </a:t>
            </a:r>
            <a:r>
              <a:rPr lang="en-GB" sz="2800" b="1" dirty="0"/>
              <a:t>Signature</a:t>
            </a:r>
            <a:endParaRPr lang="it-IT" sz="2400" b="1" dirty="0"/>
          </a:p>
        </p:txBody>
      </p:sp>
      <p:sp>
        <p:nvSpPr>
          <p:cNvPr id="4099" name="Segnaposto contenuto 2"/>
          <p:cNvSpPr>
            <a:spLocks noGrp="1"/>
          </p:cNvSpPr>
          <p:nvPr>
            <p:ph idx="1"/>
          </p:nvPr>
        </p:nvSpPr>
        <p:spPr>
          <a:xfrm>
            <a:off x="1981200" y="2286000"/>
            <a:ext cx="8305800" cy="3962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Scan</a:t>
            </a:r>
            <a:r>
              <a:rPr lang="en-US" dirty="0"/>
              <a:t> and </a:t>
            </a:r>
            <a:r>
              <a:rPr lang="en-US" b="1" dirty="0"/>
              <a:t>compare</a:t>
            </a:r>
            <a:r>
              <a:rPr lang="en-US" dirty="0"/>
              <a:t> the analyzed object with a </a:t>
            </a:r>
            <a:r>
              <a:rPr lang="en-US" b="1" dirty="0"/>
              <a:t>database</a:t>
            </a:r>
            <a:r>
              <a:rPr lang="en-US" dirty="0"/>
              <a:t> of </a:t>
            </a:r>
            <a:r>
              <a:rPr lang="en-US" b="1" dirty="0"/>
              <a:t>signatures</a:t>
            </a:r>
          </a:p>
          <a:p>
            <a:pPr>
              <a:defRPr/>
            </a:pPr>
            <a:r>
              <a:rPr lang="en-US" dirty="0"/>
              <a:t>A </a:t>
            </a:r>
            <a:r>
              <a:rPr lang="en-US" dirty="0">
                <a:solidFill>
                  <a:srgbClr val="7030A0"/>
                </a:solidFill>
              </a:rPr>
              <a:t>signature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is a virus </a:t>
            </a:r>
            <a:r>
              <a:rPr lang="en-US" b="1" dirty="0"/>
              <a:t>fingerprint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E.g., a string with </a:t>
            </a:r>
            <a:r>
              <a:rPr lang="en-US" u="sng" dirty="0"/>
              <a:t>a </a:t>
            </a:r>
            <a:r>
              <a:rPr lang="en-US" b="1" u="sng" dirty="0"/>
              <a:t>sequence</a:t>
            </a:r>
            <a:r>
              <a:rPr lang="en-US" u="sng" dirty="0"/>
              <a:t> of </a:t>
            </a:r>
            <a:r>
              <a:rPr lang="en-US" b="1" u="sng" dirty="0"/>
              <a:t>instructions</a:t>
            </a:r>
            <a:r>
              <a:rPr lang="en-US" u="sng" dirty="0"/>
              <a:t> </a:t>
            </a:r>
            <a:r>
              <a:rPr lang="en-US" b="1" u="sng" dirty="0"/>
              <a:t>specific</a:t>
            </a:r>
            <a:r>
              <a:rPr lang="en-US" u="sng" dirty="0"/>
              <a:t> for </a:t>
            </a:r>
            <a:r>
              <a:rPr lang="en-US" b="1" u="sng" dirty="0"/>
              <a:t>each virus</a:t>
            </a:r>
          </a:p>
          <a:p>
            <a:pPr>
              <a:defRPr/>
            </a:pPr>
            <a:r>
              <a:rPr lang="en-US" dirty="0"/>
              <a:t>A file is </a:t>
            </a:r>
            <a:r>
              <a:rPr lang="en-US" b="1" dirty="0"/>
              <a:t>infected</a:t>
            </a:r>
            <a:r>
              <a:rPr lang="en-US" dirty="0"/>
              <a:t> if there is a </a:t>
            </a:r>
            <a:r>
              <a:rPr lang="en-US" b="1" dirty="0"/>
              <a:t>signature</a:t>
            </a:r>
            <a:r>
              <a:rPr lang="en-US" dirty="0"/>
              <a:t> </a:t>
            </a:r>
            <a:r>
              <a:rPr lang="en-US" b="1" dirty="0"/>
              <a:t>inside</a:t>
            </a:r>
            <a:r>
              <a:rPr lang="en-US" dirty="0"/>
              <a:t> its </a:t>
            </a:r>
            <a:r>
              <a:rPr lang="en-US" b="1" dirty="0"/>
              <a:t>code</a:t>
            </a:r>
            <a:r>
              <a:rPr lang="en-US" dirty="0"/>
              <a:t>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b="1" dirty="0"/>
              <a:t>Fast </a:t>
            </a:r>
            <a:r>
              <a:rPr lang="en-US" b="1" dirty="0">
                <a:solidFill>
                  <a:srgbClr val="7030A0"/>
                </a:solidFill>
              </a:rPr>
              <a:t>pattern matching </a:t>
            </a:r>
            <a:r>
              <a:rPr lang="en-US" dirty="0"/>
              <a:t>techniques to </a:t>
            </a:r>
            <a:r>
              <a:rPr lang="en-US" b="1" dirty="0"/>
              <a:t>search</a:t>
            </a:r>
            <a:r>
              <a:rPr lang="en-US" dirty="0"/>
              <a:t> for </a:t>
            </a:r>
            <a:r>
              <a:rPr lang="en-US" b="1" dirty="0"/>
              <a:t>signatures</a:t>
            </a:r>
          </a:p>
          <a:p>
            <a:pPr>
              <a:defRPr/>
            </a:pPr>
            <a:r>
              <a:rPr lang="en-US" dirty="0"/>
              <a:t>All the signatures together create the </a:t>
            </a:r>
            <a:r>
              <a:rPr lang="en-US" b="1" dirty="0"/>
              <a:t>malware database </a:t>
            </a:r>
            <a:r>
              <a:rPr lang="en-US" dirty="0"/>
              <a:t>that usually is </a:t>
            </a:r>
            <a:r>
              <a:rPr lang="en-US" b="1" dirty="0"/>
              <a:t>proprietary</a:t>
            </a:r>
          </a:p>
          <a:p>
            <a:pPr lvl="1">
              <a:defRPr/>
            </a:pPr>
            <a:r>
              <a:rPr lang="en-US" dirty="0"/>
              <a:t>Common Malware Enumeration (CME)</a:t>
            </a:r>
          </a:p>
          <a:p>
            <a:pPr lvl="1">
              <a:defRPr/>
            </a:pPr>
            <a:r>
              <a:rPr lang="en-US" dirty="0"/>
              <a:t>Digital Immune System (</a:t>
            </a:r>
            <a:r>
              <a:rPr lang="en-US" b="1" dirty="0"/>
              <a:t>DIS</a:t>
            </a:r>
            <a:r>
              <a:rPr lang="en-US" dirty="0"/>
              <a:t>)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b="1" dirty="0"/>
          </a:p>
        </p:txBody>
      </p:sp>
      <p:sp>
        <p:nvSpPr>
          <p:cNvPr id="1843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FC8C9-E1F3-40C9-B829-CDEAE7E7409F}" type="datetime1">
              <a:rPr lang="en-US" smtClean="0"/>
              <a:t>5/23/2022</a:t>
            </a:fld>
            <a:endParaRPr lang="en-GB"/>
          </a:p>
        </p:txBody>
      </p:sp>
      <p:sp>
        <p:nvSpPr>
          <p:cNvPr id="18438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Malware</a:t>
            </a:r>
          </a:p>
        </p:txBody>
      </p:sp>
      <p:sp>
        <p:nvSpPr>
          <p:cNvPr id="18437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22F9A6-ACF6-40E0-8609-B505887099CE}" type="slidenum">
              <a:rPr lang="en-GB"/>
              <a:pPr>
                <a:defRPr/>
              </a:pPr>
              <a:t>96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69385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olo 1"/>
          <p:cNvSpPr>
            <a:spLocks noGrp="1"/>
          </p:cNvSpPr>
          <p:nvPr>
            <p:ph type="title"/>
          </p:nvPr>
        </p:nvSpPr>
        <p:spPr>
          <a:xfrm>
            <a:off x="2967492" y="804521"/>
            <a:ext cx="7700509" cy="1049235"/>
          </a:xfrm>
        </p:spPr>
        <p:txBody>
          <a:bodyPr>
            <a:normAutofit/>
          </a:bodyPr>
          <a:lstStyle/>
          <a:p>
            <a:r>
              <a:rPr lang="en-GB" sz="2000" dirty="0"/>
              <a:t>4.2.2  Defences against viruses -- </a:t>
            </a:r>
            <a:r>
              <a:rPr lang="it-IT" sz="2000" b="1" dirty="0"/>
              <a:t>Quarantine</a:t>
            </a:r>
          </a:p>
        </p:txBody>
      </p:sp>
      <p:sp>
        <p:nvSpPr>
          <p:cNvPr id="8195" name="Segnaposto contenuto 2"/>
          <p:cNvSpPr>
            <a:spLocks noGrp="1"/>
          </p:cNvSpPr>
          <p:nvPr>
            <p:ph idx="1"/>
          </p:nvPr>
        </p:nvSpPr>
        <p:spPr>
          <a:xfrm>
            <a:off x="1524000" y="2018704"/>
            <a:ext cx="9372600" cy="4034776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A </a:t>
            </a:r>
            <a:r>
              <a:rPr lang="en-US" b="1" dirty="0"/>
              <a:t>suspicious</a:t>
            </a:r>
            <a:r>
              <a:rPr lang="en-US" dirty="0"/>
              <a:t> file can be </a:t>
            </a:r>
            <a:r>
              <a:rPr lang="en-US" b="1" dirty="0"/>
              <a:t>isolated</a:t>
            </a:r>
            <a:r>
              <a:rPr lang="en-US" dirty="0"/>
              <a:t> in a folder called </a:t>
            </a:r>
            <a:r>
              <a:rPr lang="en-US" b="1" dirty="0">
                <a:solidFill>
                  <a:srgbClr val="7030A0"/>
                </a:solidFill>
              </a:rPr>
              <a:t>quarantine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The </a:t>
            </a:r>
            <a:r>
              <a:rPr lang="en-US" b="1" dirty="0"/>
              <a:t>suspicious</a:t>
            </a:r>
            <a:r>
              <a:rPr lang="en-US" dirty="0"/>
              <a:t> file is not </a:t>
            </a:r>
            <a:r>
              <a:rPr lang="en-US" b="1" dirty="0"/>
              <a:t>deleted</a:t>
            </a:r>
            <a:r>
              <a:rPr lang="en-US" dirty="0"/>
              <a:t> but made </a:t>
            </a:r>
            <a:r>
              <a:rPr lang="en-US" b="1" dirty="0"/>
              <a:t>harmless</a:t>
            </a:r>
            <a:r>
              <a:rPr lang="en-US" dirty="0"/>
              <a:t>: the user can </a:t>
            </a:r>
            <a:r>
              <a:rPr lang="en-US" b="1" dirty="0"/>
              <a:t>decide</a:t>
            </a:r>
            <a:r>
              <a:rPr lang="en-US" dirty="0"/>
              <a:t> when to </a:t>
            </a:r>
            <a:r>
              <a:rPr lang="en-US" b="1" dirty="0"/>
              <a:t>remove</a:t>
            </a:r>
            <a:r>
              <a:rPr lang="en-US" dirty="0"/>
              <a:t> it or eventually </a:t>
            </a:r>
            <a:r>
              <a:rPr lang="en-US" b="1" dirty="0"/>
              <a:t>restore</a:t>
            </a:r>
            <a:r>
              <a:rPr lang="en-US" dirty="0"/>
              <a:t> for a </a:t>
            </a:r>
            <a:r>
              <a:rPr lang="en-US" b="1" dirty="0"/>
              <a:t>false positive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b="1" dirty="0"/>
              <a:t>Interacting</a:t>
            </a:r>
            <a:r>
              <a:rPr lang="en-US" dirty="0"/>
              <a:t> with a file in </a:t>
            </a:r>
            <a:r>
              <a:rPr lang="en-US" b="1" dirty="0"/>
              <a:t>quarantine</a:t>
            </a:r>
            <a:r>
              <a:rPr lang="en-US" dirty="0"/>
              <a:t>  is possible only through the </a:t>
            </a:r>
            <a:r>
              <a:rPr lang="en-US" b="1" dirty="0"/>
              <a:t>antivirus program</a:t>
            </a:r>
          </a:p>
          <a:p>
            <a:pPr>
              <a:defRPr/>
            </a:pPr>
            <a:r>
              <a:rPr lang="en-US" dirty="0"/>
              <a:t>The file in </a:t>
            </a:r>
            <a:r>
              <a:rPr lang="en-US" b="1" dirty="0"/>
              <a:t>quarantine</a:t>
            </a:r>
            <a:r>
              <a:rPr lang="en-US" dirty="0"/>
              <a:t> is harmless because it is </a:t>
            </a:r>
            <a:r>
              <a:rPr lang="en-US" b="1" dirty="0"/>
              <a:t>encrypted</a:t>
            </a:r>
          </a:p>
          <a:p>
            <a:pPr>
              <a:defRPr/>
            </a:pPr>
            <a:r>
              <a:rPr lang="en-US" dirty="0"/>
              <a:t>Usually the quarantine technique is </a:t>
            </a:r>
            <a:r>
              <a:rPr lang="en-US" b="1" dirty="0"/>
              <a:t>proprietary</a:t>
            </a:r>
            <a:r>
              <a:rPr lang="en-US" dirty="0"/>
              <a:t> and  the details are </a:t>
            </a:r>
            <a:r>
              <a:rPr lang="en-US" b="1" dirty="0"/>
              <a:t>kept secret</a:t>
            </a:r>
          </a:p>
        </p:txBody>
      </p:sp>
      <p:sp>
        <p:nvSpPr>
          <p:cNvPr id="2458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D2B79C-E1D3-4668-915F-5146C8575772}" type="datetime1">
              <a:rPr lang="en-US" smtClean="0"/>
              <a:t>5/23/2022</a:t>
            </a:fld>
            <a:endParaRPr lang="en-GB"/>
          </a:p>
        </p:txBody>
      </p:sp>
      <p:sp>
        <p:nvSpPr>
          <p:cNvPr id="24582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24581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A6651-4522-426E-931B-7E21A6EB2C6A}" type="slidenum">
              <a:rPr lang="en-GB"/>
              <a:pPr>
                <a:defRPr/>
              </a:pPr>
              <a:t>97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6785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286000" y="1187777"/>
            <a:ext cx="8229600" cy="868362"/>
          </a:xfrm>
        </p:spPr>
        <p:txBody>
          <a:bodyPr/>
          <a:lstStyle/>
          <a:p>
            <a:pPr eaLnBrk="1" hangingPunct="1"/>
            <a:r>
              <a:rPr lang="en-US" dirty="0"/>
              <a:t>4.2.3 </a:t>
            </a:r>
            <a:r>
              <a:rPr lang="en-US" b="1" dirty="0"/>
              <a:t>Encrypted</a:t>
            </a:r>
            <a:r>
              <a:rPr lang="en-US" dirty="0"/>
              <a:t> Viruses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1" y="2286000"/>
            <a:ext cx="8226425" cy="50292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The presence of their virus in a file is more </a:t>
            </a:r>
            <a:r>
              <a:rPr lang="en-US" b="1" dirty="0"/>
              <a:t>stealthy</a:t>
            </a:r>
            <a:r>
              <a:rPr lang="en-US" dirty="0"/>
              <a:t> if the main body of the program is </a:t>
            </a:r>
            <a:r>
              <a:rPr lang="en-US" b="1" dirty="0"/>
              <a:t>encrypted</a:t>
            </a:r>
            <a:r>
              <a:rPr lang="en-US" dirty="0"/>
              <a:t>, especially the </a:t>
            </a:r>
            <a:r>
              <a:rPr lang="en-US" b="1" dirty="0"/>
              <a:t>replication code </a:t>
            </a:r>
            <a:r>
              <a:rPr lang="en-US" dirty="0"/>
              <a:t>and </a:t>
            </a:r>
            <a:r>
              <a:rPr lang="en-US" b="1" dirty="0"/>
              <a:t>payload</a:t>
            </a:r>
          </a:p>
          <a:p>
            <a:pPr>
              <a:defRPr/>
            </a:pPr>
            <a:r>
              <a:rPr lang="en-US" dirty="0"/>
              <a:t>The virus code’s  new </a:t>
            </a:r>
            <a:r>
              <a:rPr lang="en-US" b="1" dirty="0"/>
              <a:t>structure</a:t>
            </a:r>
            <a:r>
              <a:rPr lang="en-US" dirty="0"/>
              <a:t>: the </a:t>
            </a:r>
            <a:r>
              <a:rPr lang="en-US" b="1" dirty="0"/>
              <a:t>decryption key</a:t>
            </a:r>
            <a:r>
              <a:rPr lang="en-US" dirty="0"/>
              <a:t>, the </a:t>
            </a:r>
            <a:r>
              <a:rPr lang="en-US" b="1" dirty="0"/>
              <a:t>key</a:t>
            </a:r>
            <a:r>
              <a:rPr lang="en-US" dirty="0"/>
              <a:t> and the </a:t>
            </a:r>
            <a:r>
              <a:rPr lang="en-US" b="1" dirty="0"/>
              <a:t>encrypted virus code</a:t>
            </a:r>
            <a:r>
              <a:rPr lang="en-US" dirty="0"/>
              <a:t>. </a:t>
            </a:r>
          </a:p>
          <a:p>
            <a:pPr>
              <a:defRPr/>
            </a:pPr>
            <a:r>
              <a:rPr lang="en-US" dirty="0"/>
              <a:t>This structure becomes a </a:t>
            </a:r>
            <a:r>
              <a:rPr lang="en-US" b="1" dirty="0"/>
              <a:t>kind of virus signature</a:t>
            </a:r>
          </a:p>
          <a:p>
            <a:pPr>
              <a:defRPr/>
            </a:pPr>
            <a:r>
              <a:rPr lang="en-US" dirty="0"/>
              <a:t>The arm race continues: Signature based </a:t>
            </a:r>
            <a:r>
              <a:rPr lang="en-US" b="1" dirty="0"/>
              <a:t>detection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encrypted </a:t>
            </a:r>
            <a:r>
              <a:rPr lang="en-US" b="1" dirty="0">
                <a:sym typeface="Wingdings" pitchFamily="2" charset="2"/>
              </a:rPr>
              <a:t>viruses</a:t>
            </a:r>
            <a:r>
              <a:rPr lang="en-US" dirty="0">
                <a:sym typeface="Wingdings" pitchFamily="2" charset="2"/>
              </a:rPr>
              <a:t>  look for </a:t>
            </a:r>
            <a:r>
              <a:rPr lang="en-US" b="1" dirty="0">
                <a:sym typeface="Wingdings" pitchFamily="2" charset="2"/>
              </a:rPr>
              <a:t>encryption code </a:t>
            </a:r>
            <a:endParaRPr lang="en-US" b="1" dirty="0"/>
          </a:p>
        </p:txBody>
      </p:sp>
      <p:sp>
        <p:nvSpPr>
          <p:cNvPr id="1434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8CACE2-8B3C-41A1-8307-396C4038D61A}" type="datetime1">
              <a:rPr lang="en-US" smtClean="0"/>
              <a:t>5/23/2022</a:t>
            </a:fld>
            <a:endParaRPr lang="en-GB"/>
          </a:p>
        </p:txBody>
      </p:sp>
      <p:sp>
        <p:nvSpPr>
          <p:cNvPr id="14342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14341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86B1C5-F30A-46D2-8564-7607AD30F861}" type="slidenum">
              <a:rPr lang="en-GB"/>
              <a:pPr>
                <a:defRPr/>
              </a:pPr>
              <a:t>98</a:t>
            </a:fld>
            <a:endParaRPr lang="en-GB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524001" y="1350177"/>
            <a:ext cx="9296400" cy="50357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4.2.4 </a:t>
            </a:r>
            <a:r>
              <a:rPr lang="en-US" b="1" dirty="0"/>
              <a:t>Polymorphic</a:t>
            </a:r>
            <a:r>
              <a:rPr lang="en-US" dirty="0"/>
              <a:t> and </a:t>
            </a:r>
            <a:r>
              <a:rPr lang="en-US" b="1" dirty="0"/>
              <a:t>Metamorphic</a:t>
            </a:r>
            <a:r>
              <a:rPr lang="en-US" dirty="0"/>
              <a:t> Viruses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091080"/>
            <a:ext cx="9296400" cy="3962400"/>
          </a:xfrm>
        </p:spPr>
        <p:txBody>
          <a:bodyPr rtlCol="0">
            <a:normAutofit fontScale="925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dirty="0"/>
              <a:t>Another technique used by </a:t>
            </a:r>
            <a:r>
              <a:rPr lang="en-US" b="1" dirty="0"/>
              <a:t>viruses</a:t>
            </a:r>
            <a:r>
              <a:rPr lang="en-US" dirty="0"/>
              <a:t> to ﬁght back against </a:t>
            </a:r>
            <a:r>
              <a:rPr lang="en-US" b="1" dirty="0"/>
              <a:t>signature-based detection </a:t>
            </a:r>
            <a:r>
              <a:rPr lang="en-US" dirty="0"/>
              <a:t>is </a:t>
            </a:r>
            <a:r>
              <a:rPr lang="en-US" b="1" dirty="0"/>
              <a:t>mutating</a:t>
            </a:r>
            <a:r>
              <a:rPr lang="en-US" dirty="0"/>
              <a:t> as they </a:t>
            </a:r>
            <a:r>
              <a:rPr lang="en-US" b="1" dirty="0"/>
              <a:t>replicate</a:t>
            </a:r>
            <a:r>
              <a:rPr lang="en-US" dirty="0"/>
              <a:t>, thereby creating many different </a:t>
            </a:r>
            <a:r>
              <a:rPr lang="en-US" b="1" dirty="0"/>
              <a:t>varieties</a:t>
            </a:r>
            <a:r>
              <a:rPr lang="en-US" dirty="0"/>
              <a:t> of the </a:t>
            </a:r>
            <a:r>
              <a:rPr lang="en-US" b="1" dirty="0"/>
              <a:t>same virus </a:t>
            </a:r>
          </a:p>
          <a:p>
            <a:pPr>
              <a:lnSpc>
                <a:spcPct val="120000"/>
              </a:lnSpc>
              <a:defRPr/>
            </a:pPr>
            <a:r>
              <a:rPr lang="en-US" dirty="0"/>
              <a:t>Polymorphic virus</a:t>
            </a:r>
          </a:p>
          <a:p>
            <a:pPr lvl="1">
              <a:defRPr/>
            </a:pPr>
            <a:r>
              <a:rPr lang="en-US" dirty="0"/>
              <a:t>Using </a:t>
            </a:r>
            <a:r>
              <a:rPr lang="en-US" b="1" dirty="0"/>
              <a:t>encryption</a:t>
            </a:r>
            <a:r>
              <a:rPr lang="en-US" dirty="0"/>
              <a:t>. </a:t>
            </a:r>
          </a:p>
          <a:p>
            <a:pPr lvl="1">
              <a:defRPr/>
            </a:pPr>
            <a:r>
              <a:rPr lang="en-US" dirty="0"/>
              <a:t>Each copy of the virus is </a:t>
            </a:r>
            <a:r>
              <a:rPr lang="en-US" b="1" dirty="0"/>
              <a:t>encrypted</a:t>
            </a:r>
            <a:r>
              <a:rPr lang="en-US" dirty="0"/>
              <a:t> using a </a:t>
            </a:r>
            <a:r>
              <a:rPr lang="en-US" b="1" dirty="0"/>
              <a:t>different key</a:t>
            </a:r>
            <a:r>
              <a:rPr lang="en-US" dirty="0"/>
              <a:t>. </a:t>
            </a:r>
          </a:p>
          <a:p>
            <a:pPr lvl="1">
              <a:defRPr/>
            </a:pPr>
            <a:r>
              <a:rPr lang="en-US" dirty="0"/>
              <a:t>Detect by </a:t>
            </a:r>
            <a:r>
              <a:rPr lang="en-US" b="1" dirty="0"/>
              <a:t>generic code </a:t>
            </a:r>
            <a:r>
              <a:rPr lang="en-US" dirty="0"/>
              <a:t>for an </a:t>
            </a:r>
            <a:r>
              <a:rPr lang="en-US" b="1" dirty="0"/>
              <a:t>encryption algorithm</a:t>
            </a:r>
          </a:p>
          <a:p>
            <a:pPr>
              <a:defRPr/>
            </a:pPr>
            <a:r>
              <a:rPr lang="en-US" dirty="0"/>
              <a:t>Metamorphic virus</a:t>
            </a:r>
          </a:p>
          <a:p>
            <a:pPr lvl="1">
              <a:defRPr/>
            </a:pPr>
            <a:r>
              <a:rPr lang="en-US" dirty="0"/>
              <a:t>Non</a:t>
            </a:r>
            <a:r>
              <a:rPr lang="en-US" b="1" dirty="0"/>
              <a:t>-cryptographic</a:t>
            </a:r>
            <a:r>
              <a:rPr lang="en-US" dirty="0"/>
              <a:t> </a:t>
            </a:r>
            <a:r>
              <a:rPr lang="en-US" b="1" dirty="0"/>
              <a:t>obfuscation</a:t>
            </a:r>
            <a:r>
              <a:rPr lang="en-US" dirty="0"/>
              <a:t> techniques, such as instruction </a:t>
            </a:r>
            <a:r>
              <a:rPr lang="en-US" b="1" dirty="0"/>
              <a:t>reordering</a:t>
            </a:r>
            <a:r>
              <a:rPr lang="en-US" dirty="0"/>
              <a:t>, inclusion of </a:t>
            </a:r>
            <a:r>
              <a:rPr lang="en-US" b="1" dirty="0"/>
              <a:t>useless</a:t>
            </a:r>
            <a:r>
              <a:rPr lang="en-US" dirty="0"/>
              <a:t> </a:t>
            </a:r>
            <a:r>
              <a:rPr lang="en-US" b="1" dirty="0"/>
              <a:t>instructions</a:t>
            </a:r>
            <a:r>
              <a:rPr lang="en-US" dirty="0"/>
              <a:t>. </a:t>
            </a:r>
          </a:p>
          <a:p>
            <a:pPr lvl="1">
              <a:defRPr/>
            </a:pPr>
            <a:r>
              <a:rPr lang="en-US" dirty="0"/>
              <a:t>Challenging to </a:t>
            </a:r>
            <a:r>
              <a:rPr lang="en-US" b="1" dirty="0"/>
              <a:t>detect</a:t>
            </a:r>
          </a:p>
        </p:txBody>
      </p:sp>
      <p:sp>
        <p:nvSpPr>
          <p:cNvPr id="1434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8B3197-0AEA-4B61-A909-670525C08FB4}" type="datetime1">
              <a:rPr lang="en-US" smtClean="0"/>
              <a:t>5/23/2022</a:t>
            </a:fld>
            <a:endParaRPr lang="en-GB"/>
          </a:p>
        </p:txBody>
      </p:sp>
      <p:sp>
        <p:nvSpPr>
          <p:cNvPr id="14342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Malware</a:t>
            </a:r>
          </a:p>
        </p:txBody>
      </p:sp>
      <p:sp>
        <p:nvSpPr>
          <p:cNvPr id="14341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689349" y="232119"/>
            <a:ext cx="795746" cy="503578"/>
          </a:xfrm>
        </p:spPr>
        <p:txBody>
          <a:bodyPr/>
          <a:lstStyle/>
          <a:p>
            <a:pPr>
              <a:defRPr/>
            </a:pPr>
            <a:fld id="{C086B1C5-F30A-46D2-8564-7607AD30F861}" type="slidenum">
              <a:rPr lang="en-GB"/>
              <a:pPr>
                <a:defRPr/>
              </a:pPr>
              <a:t>99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2000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1537</TotalTime>
  <Words>8488</Words>
  <Application>Microsoft Office PowerPoint</Application>
  <PresentationFormat>Widescreen</PresentationFormat>
  <Paragraphs>956</Paragraphs>
  <Slides>114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2" baseType="lpstr">
      <vt:lpstr>Arial</vt:lpstr>
      <vt:lpstr>Calibri</vt:lpstr>
      <vt:lpstr>Cambria Math</vt:lpstr>
      <vt:lpstr>Gill Sans MT</vt:lpstr>
      <vt:lpstr>Lucida Sans Typewriter</vt:lpstr>
      <vt:lpstr>Times New Roman</vt:lpstr>
      <vt:lpstr>Wingdings</vt:lpstr>
      <vt:lpstr>Gallery</vt:lpstr>
      <vt:lpstr>Digital Signatures</vt:lpstr>
      <vt:lpstr>Cryptographic Hash Functions</vt:lpstr>
      <vt:lpstr>Crypt. Hash Func. For MTM prevention &amp; Integrity of critical files</vt:lpstr>
      <vt:lpstr>Message Authentication Codes</vt:lpstr>
      <vt:lpstr>Message Authentication Codes</vt:lpstr>
      <vt:lpstr>Digital Certificates</vt:lpstr>
      <vt:lpstr>Digital Certificates</vt:lpstr>
      <vt:lpstr> Passwords</vt:lpstr>
      <vt:lpstr> Dictionary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Operating Systems Security</vt:lpstr>
      <vt:lpstr> Operating Systems Concepts</vt:lpstr>
      <vt:lpstr>A Computer Model</vt:lpstr>
      <vt:lpstr>OS Concepts</vt:lpstr>
      <vt:lpstr>The Kernel</vt:lpstr>
      <vt:lpstr>Input/Output</vt:lpstr>
      <vt:lpstr>System Calls</vt:lpstr>
      <vt:lpstr>Processes</vt:lpstr>
      <vt:lpstr>Process IDs</vt:lpstr>
      <vt:lpstr>Users and the Process Tree</vt:lpstr>
      <vt:lpstr>Inter-process communication</vt:lpstr>
      <vt:lpstr>Inter-process communication</vt:lpstr>
      <vt:lpstr>File Systems</vt:lpstr>
      <vt:lpstr>File System Example</vt:lpstr>
      <vt:lpstr>File Permissions</vt:lpstr>
      <vt:lpstr>Memory Management</vt:lpstr>
      <vt:lpstr>Memory Organization</vt:lpstr>
      <vt:lpstr>Memory Layout</vt:lpstr>
      <vt:lpstr>Memory Access Permissions</vt:lpstr>
      <vt:lpstr>Memory Access Permissions</vt:lpstr>
      <vt:lpstr>Memory Access Permissions</vt:lpstr>
      <vt:lpstr>Virtual Memory</vt:lpstr>
      <vt:lpstr>Page Faults</vt:lpstr>
      <vt:lpstr>Virtual Machines</vt:lpstr>
      <vt:lpstr>Operating Systems Security</vt:lpstr>
      <vt:lpstr>Process Security</vt:lpstr>
      <vt:lpstr>The Boot Sequence</vt:lpstr>
      <vt:lpstr>BIOS Passwords</vt:lpstr>
      <vt:lpstr>Boot Device Hierarchy</vt:lpstr>
      <vt:lpstr>Boot Device Hierarchy</vt:lpstr>
      <vt:lpstr>Hibernation</vt:lpstr>
      <vt:lpstr>Monitoring, Management, and Logging</vt:lpstr>
      <vt:lpstr>Event Logging</vt:lpstr>
      <vt:lpstr>Process Monitoring</vt:lpstr>
      <vt:lpstr>Process Explorer</vt:lpstr>
      <vt:lpstr>Memory and Filesystem Security</vt:lpstr>
      <vt:lpstr>Virtual Memory Security</vt:lpstr>
      <vt:lpstr>Virtual Memory Security</vt:lpstr>
      <vt:lpstr>Attacks on Virtual Memory </vt:lpstr>
      <vt:lpstr>Securing users</vt:lpstr>
      <vt:lpstr>Password Security</vt:lpstr>
      <vt:lpstr>Password Salt</vt:lpstr>
      <vt:lpstr>How Password Salt Works</vt:lpstr>
      <vt:lpstr>How Salt Increases Search Space Size</vt:lpstr>
      <vt:lpstr>Assignment – Physical Security and File System security </vt:lpstr>
      <vt:lpstr>Filesystem Security </vt:lpstr>
      <vt:lpstr>Filesystem Security</vt:lpstr>
      <vt:lpstr>General Principles</vt:lpstr>
      <vt:lpstr>Access Control Entries and Lists</vt:lpstr>
      <vt:lpstr>Linux vs. Windows</vt:lpstr>
      <vt:lpstr>Discretionary Access Control (DAC)</vt:lpstr>
      <vt:lpstr>Closed vs. Open Policy</vt:lpstr>
      <vt:lpstr>Unix Permissions</vt:lpstr>
      <vt:lpstr>File Permission Examples</vt:lpstr>
      <vt:lpstr>Working Graphically with Permissions</vt:lpstr>
      <vt:lpstr>Sharing data on a multiuser system</vt:lpstr>
      <vt:lpstr>Root</vt:lpstr>
      <vt:lpstr>File Descriptors</vt:lpstr>
      <vt:lpstr>File Descriptor Leaks </vt:lpstr>
      <vt:lpstr>Symbolic Links and Shortcuts</vt:lpstr>
      <vt:lpstr>Symbolic Links and Shortcuts</vt:lpstr>
      <vt:lpstr>Application Program Security</vt:lpstr>
      <vt:lpstr>Simple Buffer Overflow Attacks </vt:lpstr>
      <vt:lpstr>Arithmetic Overflow</vt:lpstr>
      <vt:lpstr>An Example Vulnerability</vt:lpstr>
      <vt:lpstr>PowerPoint Presentation</vt:lpstr>
      <vt:lpstr>Stack-based BoF (cond)</vt:lpstr>
      <vt:lpstr>Malware:  Malicious Software</vt:lpstr>
      <vt:lpstr>Malicious Software / Malware</vt:lpstr>
      <vt:lpstr>Viruses, Worms, Trojans, Rootkits</vt:lpstr>
      <vt:lpstr>4.1 Insider Attacks</vt:lpstr>
      <vt:lpstr>4.1.1 Backdoors</vt:lpstr>
      <vt:lpstr>4.1.1 Backdoors inserted for debugging purpose</vt:lpstr>
      <vt:lpstr>4.1.1 Deliberate Backdoors</vt:lpstr>
      <vt:lpstr>4.1.2 Logic Bombs</vt:lpstr>
      <vt:lpstr>4.1.2 The Omega Engineering Logic Bomb</vt:lpstr>
      <vt:lpstr>4.1.2 The Omega Bomb Code</vt:lpstr>
      <vt:lpstr>4.1.3 Defenses against Insider Attacks</vt:lpstr>
      <vt:lpstr>4.2 Computer Viruses</vt:lpstr>
      <vt:lpstr>Virus Phases</vt:lpstr>
      <vt:lpstr>Types of Viruses</vt:lpstr>
      <vt:lpstr>4.2.2  Defences against viruses - Signature</vt:lpstr>
      <vt:lpstr>4.2.2  Defences against viruses -- Quarantine</vt:lpstr>
      <vt:lpstr>4.2.3 Encrypted Viruses</vt:lpstr>
      <vt:lpstr>4.2.4 Polymorphic and Metamorphic Viruses </vt:lpstr>
      <vt:lpstr>4.3 Malware Attacks -- Trojan Horses</vt:lpstr>
      <vt:lpstr>4.3 Malware Attacks -- Trojan Horses</vt:lpstr>
      <vt:lpstr>4.3 Malware Attacks -- Computer Worms</vt:lpstr>
      <vt:lpstr>Worm Development</vt:lpstr>
      <vt:lpstr>Worm Development</vt:lpstr>
      <vt:lpstr>Worm Propagation</vt:lpstr>
      <vt:lpstr>Real world worms</vt:lpstr>
      <vt:lpstr>Real world worms</vt:lpstr>
      <vt:lpstr>Detecting worms</vt:lpstr>
      <vt:lpstr>4.3.3 Rootkits</vt:lpstr>
      <vt:lpstr>4.3.3 Rootkits</vt:lpstr>
      <vt:lpstr>4.3.4 Zero-day attacks</vt:lpstr>
      <vt:lpstr>4.3.4 Zero-day attacks -- Heuristic Analysis</vt:lpstr>
      <vt:lpstr>4.3.5 Bontnets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Operating Systems Concepts</dc:title>
  <dc:creator>ABEBE ASSEFA</dc:creator>
  <cp:lastModifiedBy>ABEBE ASSEFA</cp:lastModifiedBy>
  <cp:revision>49</cp:revision>
  <dcterms:created xsi:type="dcterms:W3CDTF">2019-12-10T12:08:32Z</dcterms:created>
  <dcterms:modified xsi:type="dcterms:W3CDTF">2022-05-24T04:55:49Z</dcterms:modified>
</cp:coreProperties>
</file>